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7"/>
  </p:sldMasterIdLst>
  <p:notesMasterIdLst>
    <p:notesMasterId r:id="rId13"/>
  </p:notesMasterIdLst>
  <p:handoutMasterIdLst>
    <p:handoutMasterId r:id="rId14"/>
  </p:handoutMasterIdLst>
  <p:sldIdLst>
    <p:sldId id="467" r:id="rId8"/>
    <p:sldId id="464" r:id="rId9"/>
    <p:sldId id="465" r:id="rId10"/>
    <p:sldId id="468" r:id="rId11"/>
    <p:sldId id="466" r:id="rId12"/>
  </p:sldIdLst>
  <p:sldSz cx="6858000" cy="9144000" type="letter"/>
  <p:notesSz cx="7099300" cy="10234613"/>
  <p:defaultTextStyle>
    <a:defPPr>
      <a:defRPr lang="en-US"/>
    </a:defPPr>
    <a:lvl1pPr algn="ctr" rtl="0" fontAlgn="base">
      <a:spcBef>
        <a:spcPct val="0"/>
      </a:spcBef>
      <a:spcAft>
        <a:spcPct val="0"/>
      </a:spcAft>
      <a:defRPr sz="1400" kern="1200">
        <a:solidFill>
          <a:schemeClr val="tx1"/>
        </a:solidFill>
        <a:latin typeface="Arial" pitchFamily="34" charset="0"/>
        <a:ea typeface="ヒラギノ角ゴ Pro W3" pitchFamily="124" charset="-128"/>
        <a:cs typeface="+mn-cs"/>
      </a:defRPr>
    </a:lvl1pPr>
    <a:lvl2pPr marL="457200" algn="ctr" rtl="0" fontAlgn="base">
      <a:spcBef>
        <a:spcPct val="0"/>
      </a:spcBef>
      <a:spcAft>
        <a:spcPct val="0"/>
      </a:spcAft>
      <a:defRPr sz="1400" kern="1200">
        <a:solidFill>
          <a:schemeClr val="tx1"/>
        </a:solidFill>
        <a:latin typeface="Arial" pitchFamily="34" charset="0"/>
        <a:ea typeface="ヒラギノ角ゴ Pro W3" pitchFamily="124" charset="-128"/>
        <a:cs typeface="+mn-cs"/>
      </a:defRPr>
    </a:lvl2pPr>
    <a:lvl3pPr marL="914400" algn="ctr" rtl="0" fontAlgn="base">
      <a:spcBef>
        <a:spcPct val="0"/>
      </a:spcBef>
      <a:spcAft>
        <a:spcPct val="0"/>
      </a:spcAft>
      <a:defRPr sz="1400" kern="1200">
        <a:solidFill>
          <a:schemeClr val="tx1"/>
        </a:solidFill>
        <a:latin typeface="Arial" pitchFamily="34" charset="0"/>
        <a:ea typeface="ヒラギノ角ゴ Pro W3" pitchFamily="124" charset="-128"/>
        <a:cs typeface="+mn-cs"/>
      </a:defRPr>
    </a:lvl3pPr>
    <a:lvl4pPr marL="1371600" algn="ctr" rtl="0" fontAlgn="base">
      <a:spcBef>
        <a:spcPct val="0"/>
      </a:spcBef>
      <a:spcAft>
        <a:spcPct val="0"/>
      </a:spcAft>
      <a:defRPr sz="1400" kern="1200">
        <a:solidFill>
          <a:schemeClr val="tx1"/>
        </a:solidFill>
        <a:latin typeface="Arial" pitchFamily="34" charset="0"/>
        <a:ea typeface="ヒラギノ角ゴ Pro W3" pitchFamily="124" charset="-128"/>
        <a:cs typeface="+mn-cs"/>
      </a:defRPr>
    </a:lvl4pPr>
    <a:lvl5pPr marL="1828800" algn="ctr" rtl="0" fontAlgn="base">
      <a:spcBef>
        <a:spcPct val="0"/>
      </a:spcBef>
      <a:spcAft>
        <a:spcPct val="0"/>
      </a:spcAft>
      <a:defRPr sz="1400" kern="1200">
        <a:solidFill>
          <a:schemeClr val="tx1"/>
        </a:solidFill>
        <a:latin typeface="Arial" pitchFamily="34" charset="0"/>
        <a:ea typeface="ヒラギノ角ゴ Pro W3" pitchFamily="124" charset="-128"/>
        <a:cs typeface="+mn-cs"/>
      </a:defRPr>
    </a:lvl5pPr>
    <a:lvl6pPr marL="2286000" algn="l" defTabSz="914400" rtl="0" eaLnBrk="1" latinLnBrk="0" hangingPunct="1">
      <a:defRPr sz="1400" kern="1200">
        <a:solidFill>
          <a:schemeClr val="tx1"/>
        </a:solidFill>
        <a:latin typeface="Arial" pitchFamily="34" charset="0"/>
        <a:ea typeface="ヒラギノ角ゴ Pro W3" pitchFamily="124" charset="-128"/>
        <a:cs typeface="+mn-cs"/>
      </a:defRPr>
    </a:lvl6pPr>
    <a:lvl7pPr marL="2743200" algn="l" defTabSz="914400" rtl="0" eaLnBrk="1" latinLnBrk="0" hangingPunct="1">
      <a:defRPr sz="1400" kern="1200">
        <a:solidFill>
          <a:schemeClr val="tx1"/>
        </a:solidFill>
        <a:latin typeface="Arial" pitchFamily="34" charset="0"/>
        <a:ea typeface="ヒラギノ角ゴ Pro W3" pitchFamily="124" charset="-128"/>
        <a:cs typeface="+mn-cs"/>
      </a:defRPr>
    </a:lvl7pPr>
    <a:lvl8pPr marL="3200400" algn="l" defTabSz="914400" rtl="0" eaLnBrk="1" latinLnBrk="0" hangingPunct="1">
      <a:defRPr sz="1400" kern="1200">
        <a:solidFill>
          <a:schemeClr val="tx1"/>
        </a:solidFill>
        <a:latin typeface="Arial" pitchFamily="34" charset="0"/>
        <a:ea typeface="ヒラギノ角ゴ Pro W3" pitchFamily="124" charset="-128"/>
        <a:cs typeface="+mn-cs"/>
      </a:defRPr>
    </a:lvl8pPr>
    <a:lvl9pPr marL="3657600" algn="l" defTabSz="914400" rtl="0" eaLnBrk="1" latinLnBrk="0" hangingPunct="1">
      <a:defRPr sz="1400" kern="1200">
        <a:solidFill>
          <a:schemeClr val="tx1"/>
        </a:solidFill>
        <a:latin typeface="Arial" pitchFamily="34" charset="0"/>
        <a:ea typeface="ヒラギノ角ゴ Pro W3" pitchFamily="124" charset="-128"/>
        <a:cs typeface="+mn-cs"/>
      </a:defRPr>
    </a:lvl9pPr>
  </p:defaultTextStyle>
  <p:extLst>
    <p:ext uri="{EFAFB233-063F-42B5-8137-9DF3F51BA10A}">
      <p15:sldGuideLst xmlns:p15="http://schemas.microsoft.com/office/powerpoint/2012/main" xmlns="">
        <p15:guide id="1" orient="horz" pos="3008">
          <p15:clr>
            <a:srgbClr val="A4A3A4"/>
          </p15:clr>
        </p15:guide>
        <p15:guide id="2" orient="horz" pos="5382">
          <p15:clr>
            <a:srgbClr val="A4A3A4"/>
          </p15:clr>
        </p15:guide>
        <p15:guide id="3" orient="horz" pos="390">
          <p15:clr>
            <a:srgbClr val="A4A3A4"/>
          </p15:clr>
        </p15:guide>
        <p15:guide id="4" orient="horz" pos="576">
          <p15:clr>
            <a:srgbClr val="A4A3A4"/>
          </p15:clr>
        </p15:guide>
        <p15:guide id="5" orient="horz" pos="894">
          <p15:clr>
            <a:srgbClr val="A4A3A4"/>
          </p15:clr>
        </p15:guide>
        <p15:guide id="6" orient="horz" pos="5184">
          <p15:clr>
            <a:srgbClr val="A4A3A4"/>
          </p15:clr>
        </p15:guide>
        <p15:guide id="7" orient="horz" pos="1095">
          <p15:clr>
            <a:srgbClr val="A4A3A4"/>
          </p15:clr>
        </p15:guide>
        <p15:guide id="8" orient="horz" pos="3271">
          <p15:clr>
            <a:srgbClr val="A4A3A4"/>
          </p15:clr>
        </p15:guide>
        <p15:guide id="9" orient="horz" pos="3136">
          <p15:clr>
            <a:srgbClr val="A4A3A4"/>
          </p15:clr>
        </p15:guide>
        <p15:guide id="10" pos="2160">
          <p15:clr>
            <a:srgbClr val="A4A3A4"/>
          </p15:clr>
        </p15:guide>
        <p15:guide id="11" pos="72">
          <p15:clr>
            <a:srgbClr val="A4A3A4"/>
          </p15:clr>
        </p15:guide>
        <p15:guide id="12" pos="4248">
          <p15:clr>
            <a:srgbClr val="A4A3A4"/>
          </p15:clr>
        </p15:guide>
        <p15:guide id="13" pos="2088">
          <p15:clr>
            <a:srgbClr val="A4A3A4"/>
          </p15:clr>
        </p15:guide>
        <p15:guide id="14" pos="2232">
          <p15:clr>
            <a:srgbClr val="A4A3A4"/>
          </p15:clr>
        </p15:guide>
      </p15:sldGuideLst>
    </p:ext>
    <p:ext uri="{2D200454-40CA-4A62-9FC3-DE9A4176ACB9}">
      <p15:notesGuideLst xmlns:p15="http://schemas.microsoft.com/office/powerpoint/2012/main" xmlns="">
        <p15:guide id="1" orient="horz" pos="2908">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inson, Louise [ICG-MKTS]" initials="RL["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6015"/>
    <a:srgbClr val="890C58"/>
    <a:srgbClr val="00BDF2"/>
    <a:srgbClr val="99DFE3"/>
    <a:srgbClr val="00843D"/>
    <a:srgbClr val="53565A"/>
    <a:srgbClr val="00B0B9"/>
    <a:srgbClr val="C99700"/>
    <a:srgbClr val="CCF2FC"/>
    <a:srgbClr val="EA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00" autoAdjust="0"/>
    <p:restoredTop sz="94639" autoAdjust="0"/>
  </p:normalViewPr>
  <p:slideViewPr>
    <p:cSldViewPr>
      <p:cViewPr>
        <p:scale>
          <a:sx n="84" d="100"/>
          <a:sy n="84" d="100"/>
        </p:scale>
        <p:origin x="-2190" y="-30"/>
      </p:cViewPr>
      <p:guideLst>
        <p:guide orient="horz" pos="3008"/>
        <p:guide orient="horz" pos="5382"/>
        <p:guide orient="horz" pos="390"/>
        <p:guide orient="horz" pos="576"/>
        <p:guide orient="horz" pos="894"/>
        <p:guide orient="horz" pos="5184"/>
        <p:guide orient="horz" pos="1095"/>
        <p:guide orient="horz" pos="3271"/>
        <p:guide orient="horz" pos="3136"/>
        <p:guide pos="2160"/>
        <p:guide pos="72"/>
        <p:guide pos="4248"/>
        <p:guide pos="2088"/>
        <p:guide pos="2232"/>
      </p:guideLst>
    </p:cSldViewPr>
  </p:slideViewPr>
  <p:notesTextViewPr>
    <p:cViewPr>
      <p:scale>
        <a:sx n="1" d="1"/>
        <a:sy n="1" d="1"/>
      </p:scale>
      <p:origin x="0" y="0"/>
    </p:cViewPr>
  </p:notesTextViewPr>
  <p:sorterViewPr>
    <p:cViewPr>
      <p:scale>
        <a:sx n="100" d="100"/>
        <a:sy n="100" d="100"/>
      </p:scale>
      <p:origin x="0" y="2904"/>
    </p:cViewPr>
  </p:sorterViewPr>
  <p:notesViewPr>
    <p:cSldViewPr>
      <p:cViewPr varScale="1">
        <p:scale>
          <a:sx n="88" d="100"/>
          <a:sy n="88" d="100"/>
        </p:scale>
        <p:origin x="-2838" y="-102"/>
      </p:cViewPr>
      <p:guideLst>
        <p:guide orient="horz" pos="3224"/>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1" y="2"/>
            <a:ext cx="3086293" cy="503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70" tIns="45634" rIns="91270" bIns="45634" numCol="1" anchor="t" anchorCtr="0" compatLnSpc="1">
            <a:prstTxWarp prst="textNoShape">
              <a:avLst/>
            </a:prstTxWarp>
          </a:bodyPr>
          <a:lstStyle>
            <a:lvl1pPr algn="l" defTabSz="913205">
              <a:defRPr sz="1100" smtClean="0"/>
            </a:lvl1pPr>
          </a:lstStyle>
          <a:p>
            <a:pPr>
              <a:defRPr/>
            </a:pPr>
            <a:endParaRPr lang="en-US" dirty="0"/>
          </a:p>
        </p:txBody>
      </p:sp>
      <p:sp>
        <p:nvSpPr>
          <p:cNvPr id="31747" name="Rectangle 3"/>
          <p:cNvSpPr>
            <a:spLocks noGrp="1" noChangeArrowheads="1"/>
          </p:cNvSpPr>
          <p:nvPr>
            <p:ph type="dt" sz="quarter" idx="1"/>
          </p:nvPr>
        </p:nvSpPr>
        <p:spPr bwMode="auto">
          <a:xfrm>
            <a:off x="4013011" y="2"/>
            <a:ext cx="3086292" cy="503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70" tIns="45634" rIns="91270" bIns="45634" numCol="1" anchor="t" anchorCtr="0" compatLnSpc="1">
            <a:prstTxWarp prst="textNoShape">
              <a:avLst/>
            </a:prstTxWarp>
          </a:bodyPr>
          <a:lstStyle>
            <a:lvl1pPr algn="r" defTabSz="913205">
              <a:defRPr sz="1100" smtClean="0"/>
            </a:lvl1pPr>
          </a:lstStyle>
          <a:p>
            <a:pPr>
              <a:defRPr/>
            </a:pPr>
            <a:endParaRPr lang="en-US" dirty="0"/>
          </a:p>
        </p:txBody>
      </p:sp>
      <p:sp>
        <p:nvSpPr>
          <p:cNvPr id="31748" name="Rectangle 4"/>
          <p:cNvSpPr>
            <a:spLocks noGrp="1" noChangeArrowheads="1"/>
          </p:cNvSpPr>
          <p:nvPr>
            <p:ph type="ftr" sz="quarter" idx="2"/>
          </p:nvPr>
        </p:nvSpPr>
        <p:spPr bwMode="auto">
          <a:xfrm>
            <a:off x="1" y="9731298"/>
            <a:ext cx="3086293" cy="503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70" tIns="45634" rIns="91270" bIns="45634" numCol="1" anchor="b" anchorCtr="0" compatLnSpc="1">
            <a:prstTxWarp prst="textNoShape">
              <a:avLst/>
            </a:prstTxWarp>
          </a:bodyPr>
          <a:lstStyle>
            <a:lvl1pPr algn="l" defTabSz="913205">
              <a:defRPr sz="1100" smtClean="0"/>
            </a:lvl1pPr>
          </a:lstStyle>
          <a:p>
            <a:pPr>
              <a:defRPr/>
            </a:pPr>
            <a:endParaRPr lang="en-US" dirty="0"/>
          </a:p>
        </p:txBody>
      </p:sp>
      <p:sp>
        <p:nvSpPr>
          <p:cNvPr id="31749" name="Rectangle 5"/>
          <p:cNvSpPr>
            <a:spLocks noGrp="1" noChangeArrowheads="1"/>
          </p:cNvSpPr>
          <p:nvPr>
            <p:ph type="sldNum" sz="quarter" idx="3"/>
          </p:nvPr>
        </p:nvSpPr>
        <p:spPr bwMode="auto">
          <a:xfrm>
            <a:off x="4013011" y="9731298"/>
            <a:ext cx="3086292" cy="503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70" tIns="45634" rIns="91270" bIns="45634" numCol="1" anchor="b" anchorCtr="0" compatLnSpc="1">
            <a:prstTxWarp prst="textNoShape">
              <a:avLst/>
            </a:prstTxWarp>
          </a:bodyPr>
          <a:lstStyle>
            <a:lvl1pPr algn="r" defTabSz="913205">
              <a:defRPr sz="1100" smtClean="0"/>
            </a:lvl1pPr>
          </a:lstStyle>
          <a:p>
            <a:pPr>
              <a:defRPr/>
            </a:pPr>
            <a:fld id="{14AAC22D-4B94-4481-85A5-0EE229BEB728}" type="slidenum">
              <a:rPr lang="en-US"/>
              <a:pPr>
                <a:defRPr/>
              </a:pPr>
              <a:t>‹#›</a:t>
            </a:fld>
            <a:endParaRPr lang="en-US" dirty="0"/>
          </a:p>
        </p:txBody>
      </p:sp>
    </p:spTree>
    <p:extLst>
      <p:ext uri="{BB962C8B-B14F-4D97-AF65-F5344CB8AC3E}">
        <p14:creationId xmlns:p14="http://schemas.microsoft.com/office/powerpoint/2010/main" val="25388871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2" y="2"/>
            <a:ext cx="3074709" cy="509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00" tIns="46498" rIns="93000" bIns="46498" numCol="1" anchor="t" anchorCtr="0" compatLnSpc="1">
            <a:prstTxWarp prst="textNoShape">
              <a:avLst/>
            </a:prstTxWarp>
          </a:bodyPr>
          <a:lstStyle>
            <a:lvl1pPr algn="l" defTabSz="929630">
              <a:defRPr sz="1100" smtClean="0"/>
            </a:lvl1pPr>
          </a:lstStyle>
          <a:p>
            <a:pPr>
              <a:defRPr/>
            </a:pPr>
            <a:endParaRPr lang="en-US" dirty="0"/>
          </a:p>
        </p:txBody>
      </p:sp>
      <p:sp>
        <p:nvSpPr>
          <p:cNvPr id="29699" name="Rectangle 3"/>
          <p:cNvSpPr>
            <a:spLocks noGrp="1" noChangeArrowheads="1"/>
          </p:cNvSpPr>
          <p:nvPr>
            <p:ph type="dt" idx="1"/>
          </p:nvPr>
        </p:nvSpPr>
        <p:spPr bwMode="auto">
          <a:xfrm>
            <a:off x="4022939" y="2"/>
            <a:ext cx="3074709" cy="509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00" tIns="46498" rIns="93000" bIns="46498" numCol="1" anchor="t" anchorCtr="0" compatLnSpc="1">
            <a:prstTxWarp prst="textNoShape">
              <a:avLst/>
            </a:prstTxWarp>
          </a:bodyPr>
          <a:lstStyle>
            <a:lvl1pPr algn="r" defTabSz="929630">
              <a:defRPr sz="1100" smtClean="0"/>
            </a:lvl1pPr>
          </a:lstStyle>
          <a:p>
            <a:pPr>
              <a:defRPr/>
            </a:pPr>
            <a:endParaRPr lang="en-US" dirty="0"/>
          </a:p>
        </p:txBody>
      </p:sp>
      <p:sp>
        <p:nvSpPr>
          <p:cNvPr id="25604" name="Rectangle 4"/>
          <p:cNvSpPr>
            <a:spLocks noGrp="1" noRot="1" noChangeAspect="1" noChangeArrowheads="1" noTextEdit="1"/>
          </p:cNvSpPr>
          <p:nvPr>
            <p:ph type="sldImg" idx="2"/>
          </p:nvPr>
        </p:nvSpPr>
        <p:spPr bwMode="auto">
          <a:xfrm>
            <a:off x="2111375" y="769938"/>
            <a:ext cx="2876550" cy="38369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708278" y="4861566"/>
            <a:ext cx="5682750" cy="4603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00" tIns="46498" rIns="93000" bIns="4649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2" y="9724763"/>
            <a:ext cx="3074709" cy="508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00" tIns="46498" rIns="93000" bIns="46498" numCol="1" anchor="b" anchorCtr="0" compatLnSpc="1">
            <a:prstTxWarp prst="textNoShape">
              <a:avLst/>
            </a:prstTxWarp>
          </a:bodyPr>
          <a:lstStyle>
            <a:lvl1pPr algn="l" defTabSz="929630">
              <a:defRPr sz="1100" smtClean="0"/>
            </a:lvl1pPr>
          </a:lstStyle>
          <a:p>
            <a:pPr>
              <a:defRPr/>
            </a:pPr>
            <a:endParaRPr lang="en-US" dirty="0"/>
          </a:p>
        </p:txBody>
      </p:sp>
      <p:sp>
        <p:nvSpPr>
          <p:cNvPr id="29703" name="Rectangle 7"/>
          <p:cNvSpPr>
            <a:spLocks noGrp="1" noChangeArrowheads="1"/>
          </p:cNvSpPr>
          <p:nvPr>
            <p:ph type="sldNum" sz="quarter" idx="5"/>
          </p:nvPr>
        </p:nvSpPr>
        <p:spPr bwMode="auto">
          <a:xfrm>
            <a:off x="4022939" y="9724763"/>
            <a:ext cx="3074709" cy="508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00" tIns="46498" rIns="93000" bIns="46498" numCol="1" anchor="b" anchorCtr="0" compatLnSpc="1">
            <a:prstTxWarp prst="textNoShape">
              <a:avLst/>
            </a:prstTxWarp>
          </a:bodyPr>
          <a:lstStyle>
            <a:lvl1pPr algn="r" defTabSz="929630">
              <a:defRPr sz="1100" smtClean="0"/>
            </a:lvl1pPr>
          </a:lstStyle>
          <a:p>
            <a:pPr>
              <a:defRPr/>
            </a:pPr>
            <a:fld id="{EFE99B4E-A465-4296-9E41-3B4D0F5F29C0}" type="slidenum">
              <a:rPr lang="en-US"/>
              <a:pPr>
                <a:defRPr/>
              </a:pPr>
              <a:t>‹#›</a:t>
            </a:fld>
            <a:endParaRPr lang="en-US" dirty="0"/>
          </a:p>
        </p:txBody>
      </p:sp>
    </p:spTree>
    <p:extLst>
      <p:ext uri="{BB962C8B-B14F-4D97-AF65-F5344CB8AC3E}">
        <p14:creationId xmlns:p14="http://schemas.microsoft.com/office/powerpoint/2010/main" val="181850554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34" charset="0"/>
        <a:ea typeface="ヒラギノ角ゴ Pro W3" pitchFamily="124" charset="-128"/>
        <a:cs typeface="Geneva"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ヒラギノ角ゴ Pro W3" pitchFamily="124" charset="-128"/>
        <a:cs typeface="Geneva"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ヒラギノ角ゴ Pro W3" pitchFamily="124" charset="-128"/>
        <a:cs typeface="Geneva"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ヒラギノ角ゴ Pro W3" pitchFamily="124" charset="-128"/>
        <a:cs typeface="Geneva"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ヒラギノ角ゴ Pro W3" pitchFamily="124" charset="-128"/>
        <a:cs typeface="Genev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7893" name="Title 1"/>
          <p:cNvSpPr>
            <a:spLocks noGrp="1" noChangeArrowheads="1"/>
          </p:cNvSpPr>
          <p:nvPr>
            <p:ph type="ctrTitle"/>
          </p:nvPr>
        </p:nvSpPr>
        <p:spPr>
          <a:xfrm>
            <a:off x="105966" y="3673158"/>
            <a:ext cx="6646069" cy="492443"/>
          </a:xfrm>
          <a:ln w="9525">
            <a:noFill/>
          </a:ln>
          <a:extLs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accent1"/>
                </a:solidFill>
              </a:defRPr>
            </a:lvl1pPr>
          </a:lstStyle>
          <a:p>
            <a:pPr lvl="0"/>
            <a:r>
              <a:rPr lang="en-US" noProof="0" smtClean="0"/>
              <a:t>Click to edit Master title style</a:t>
            </a:r>
            <a:endParaRPr lang="en-US" noProof="0" dirty="0" smtClean="0"/>
          </a:p>
        </p:txBody>
      </p:sp>
      <p:sp>
        <p:nvSpPr>
          <p:cNvPr id="37890" name="Subtitle 1"/>
          <p:cNvSpPr>
            <a:spLocks noGrp="1" noChangeArrowheads="1"/>
          </p:cNvSpPr>
          <p:nvPr>
            <p:ph type="subTitle" idx="1"/>
          </p:nvPr>
        </p:nvSpPr>
        <p:spPr>
          <a:xfrm>
            <a:off x="105966" y="4572000"/>
            <a:ext cx="6646069" cy="1320800"/>
          </a:xfrm>
        </p:spPr>
        <p:txBody>
          <a:bodyPr/>
          <a:lstStyle>
            <a:lvl1pPr marL="0" indent="0">
              <a:buFont typeface="Symbol" pitchFamily="18" charset="2"/>
              <a:buNone/>
              <a:defRPr sz="2000">
                <a:solidFill>
                  <a:schemeClr val="accent3"/>
                </a:solidFill>
              </a:defRPr>
            </a:lvl1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169851765"/>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smtClean="0"/>
              <a:t>Click to edit Master title style</a:t>
            </a:r>
            <a:endParaRPr lang="en-US" dirty="0"/>
          </a:p>
        </p:txBody>
      </p:sp>
      <p:sp>
        <p:nvSpPr>
          <p:cNvPr id="3" name="Content Placeholder 1"/>
          <p:cNvSpPr>
            <a:spLocks noGrp="1"/>
          </p:cNvSpPr>
          <p:nvPr>
            <p:ph idx="1"/>
          </p:nvPr>
        </p:nvSpPr>
        <p:spPr>
          <a:xfrm>
            <a:off x="105966" y="1727200"/>
            <a:ext cx="6629400" cy="6492240"/>
          </a:xfrm>
        </p:spPr>
        <p:txBody>
          <a:bodyPr/>
          <a:lstStyle>
            <a:lvl1pPr marL="171450" indent="-171450" algn="l">
              <a:buClr>
                <a:srgbClr val="97999B"/>
              </a:buClr>
              <a:buSzPct val="100000"/>
              <a:buFont typeface="Symbol"/>
              <a:buChar char="·"/>
              <a:defRPr>
                <a:solidFill>
                  <a:schemeClr val="accent5"/>
                </a:solidFill>
              </a:defRPr>
            </a:lvl1pPr>
            <a:lvl2pPr marL="342900" indent="-171450" algn="l">
              <a:buClr>
                <a:srgbClr val="97999B"/>
              </a:buClr>
              <a:buSzPct val="100000"/>
              <a:buFont typeface="Arial"/>
              <a:buChar char="–"/>
              <a:defRPr>
                <a:solidFill>
                  <a:schemeClr val="accent5"/>
                </a:solidFill>
              </a:defRPr>
            </a:lvl2pPr>
            <a:lvl3pPr marL="514350" indent="-171450" algn="l">
              <a:buClr>
                <a:srgbClr val="97999B"/>
              </a:buClr>
              <a:buSzPct val="100000"/>
              <a:buFont typeface="Wingdings" panose="05000000000000000000" pitchFamily="2" charset="2"/>
              <a:buChar char="§"/>
              <a:defRPr>
                <a:solidFill>
                  <a:schemeClr val="accent5"/>
                </a:solidFill>
              </a:defRPr>
            </a:lvl3pPr>
            <a:lvl4pPr marL="685800" indent="-171450" algn="l">
              <a:buClr>
                <a:srgbClr val="97999B"/>
              </a:buClr>
              <a:buSzPct val="100000"/>
              <a:buFont typeface="Arial" panose="020B0604020202020204" pitchFamily="34" charset="0"/>
              <a:buChar char="○"/>
              <a:defRPr>
                <a:solidFill>
                  <a:schemeClr val="accent5"/>
                </a:solidFill>
              </a:defRPr>
            </a:lvl4pPr>
            <a:lvl5pPr marL="857250" indent="-171450" algn="l">
              <a:buClr>
                <a:srgbClr val="97999B"/>
              </a:buClr>
              <a:buSzPct val="100000"/>
              <a:buFont typeface="Symbol"/>
              <a:buChar char="·"/>
              <a:defRPr>
                <a:solidFill>
                  <a:schemeClr val="accent5"/>
                </a:solidFill>
              </a:defRPr>
            </a:lvl5pPr>
            <a:lvl6pPr marL="1028700" indent="-171450" algn="l">
              <a:buClr>
                <a:srgbClr val="97999B"/>
              </a:buClr>
              <a:buSzPct val="100000"/>
              <a:buFont typeface="Arial"/>
              <a:buChar char="–"/>
              <a:defRPr>
                <a:solidFill>
                  <a:schemeClr val="accent5"/>
                </a:solidFill>
              </a:defRPr>
            </a:lvl6pPr>
            <a:lvl7pPr marL="1200150" indent="-171450" algn="l">
              <a:buClr>
                <a:srgbClr val="97999B"/>
              </a:buClr>
              <a:buSzPct val="100000"/>
              <a:buFont typeface="Symbol"/>
              <a:buChar char="·"/>
              <a:defRPr>
                <a:solidFill>
                  <a:schemeClr val="accent5"/>
                </a:solidFill>
              </a:defRPr>
            </a:lvl7pPr>
            <a:lvl8pPr marL="1371600" indent="-171450" algn="l">
              <a:buClr>
                <a:srgbClr val="97999B"/>
              </a:buClr>
              <a:buSzPct val="100000"/>
              <a:buFont typeface="Arial"/>
              <a:buChar char="–"/>
              <a:defRPr>
                <a:solidFill>
                  <a:schemeClr val="accent5"/>
                </a:solidFill>
              </a:defRPr>
            </a:lvl8pPr>
            <a:lvl9pPr marL="1543050" indent="-171450" algn="l">
              <a:buClr>
                <a:srgbClr val="97999B"/>
              </a:buClr>
              <a:buSzPct val="100000"/>
              <a:buFont typeface="Symbol"/>
              <a:buChar char="·"/>
              <a:defRPr>
                <a:solidFill>
                  <a:schemeClr val="accent5"/>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52538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1"/>
          <p:cNvSpPr>
            <a:spLocks noGrp="1"/>
          </p:cNvSpPr>
          <p:nvPr>
            <p:ph sz="half" idx="1"/>
          </p:nvPr>
        </p:nvSpPr>
        <p:spPr>
          <a:xfrm>
            <a:off x="105967" y="1727200"/>
            <a:ext cx="3191256" cy="6502400"/>
          </a:xfrm>
        </p:spPr>
        <p:txBody>
          <a:bodyPr/>
          <a:lstStyle>
            <a:lvl1pPr marL="171450" indent="-171450" algn="l">
              <a:buClr>
                <a:srgbClr val="97999B"/>
              </a:buClr>
              <a:buSzPct val="100000"/>
              <a:buFont typeface="Symbol"/>
              <a:buChar char="·"/>
              <a:defRPr sz="1400">
                <a:solidFill>
                  <a:schemeClr val="accent5"/>
                </a:solidFill>
              </a:defRPr>
            </a:lvl1pPr>
            <a:lvl2pPr marL="342900" indent="-171450" algn="l">
              <a:buClr>
                <a:srgbClr val="97999B"/>
              </a:buClr>
              <a:buSzPct val="100000"/>
              <a:buFont typeface="Arial"/>
              <a:buChar char="–"/>
              <a:defRPr sz="1400">
                <a:solidFill>
                  <a:schemeClr val="accent5"/>
                </a:solidFill>
              </a:defRPr>
            </a:lvl2pPr>
            <a:lvl3pPr marL="514350" indent="-171450" algn="l">
              <a:buClr>
                <a:srgbClr val="97999B"/>
              </a:buClr>
              <a:buSzPct val="100000"/>
              <a:buFont typeface="Wingdings" panose="05000000000000000000" pitchFamily="2" charset="2"/>
              <a:buChar char="§"/>
              <a:defRPr sz="1400">
                <a:solidFill>
                  <a:schemeClr val="accent5"/>
                </a:solidFill>
              </a:defRPr>
            </a:lvl3pPr>
            <a:lvl4pPr marL="685800" indent="-171450" algn="l">
              <a:buClr>
                <a:srgbClr val="97999B"/>
              </a:buClr>
              <a:buSzPct val="100000"/>
              <a:buFont typeface="Arial" panose="020B0604020202020204" pitchFamily="34" charset="0"/>
              <a:buChar char="○"/>
              <a:defRPr sz="1400">
                <a:solidFill>
                  <a:schemeClr val="accent5"/>
                </a:solidFill>
              </a:defRPr>
            </a:lvl4pPr>
            <a:lvl5pPr marL="857250" indent="-171450" algn="l">
              <a:buClr>
                <a:srgbClr val="97999B"/>
              </a:buClr>
              <a:buSzPct val="100000"/>
              <a:buFont typeface="Symbol"/>
              <a:buChar char="·"/>
              <a:defRPr sz="1400">
                <a:solidFill>
                  <a:schemeClr val="accent5"/>
                </a:solidFill>
              </a:defRPr>
            </a:lvl5pPr>
            <a:lvl6pPr marL="1028700" indent="-171450" algn="l">
              <a:buClr>
                <a:srgbClr val="97999B"/>
              </a:buClr>
              <a:buSzPct val="100000"/>
              <a:buFont typeface="Arial"/>
              <a:buChar char="–"/>
              <a:defRPr sz="1400">
                <a:solidFill>
                  <a:schemeClr val="accent5"/>
                </a:solidFill>
              </a:defRPr>
            </a:lvl6pPr>
            <a:lvl7pPr marL="1200150" indent="-171450" algn="l">
              <a:buClr>
                <a:srgbClr val="97999B"/>
              </a:buClr>
              <a:buSzPct val="100000"/>
              <a:buFont typeface="Symbol"/>
              <a:buChar char="·"/>
              <a:defRPr sz="1400">
                <a:solidFill>
                  <a:schemeClr val="accent5"/>
                </a:solidFill>
              </a:defRPr>
            </a:lvl7pPr>
            <a:lvl8pPr marL="1371600" indent="-171450" algn="l">
              <a:buClr>
                <a:srgbClr val="97999B"/>
              </a:buClr>
              <a:buSzPct val="100000"/>
              <a:buFont typeface="Arial"/>
              <a:buChar char="–"/>
              <a:defRPr sz="1400">
                <a:solidFill>
                  <a:schemeClr val="accent5"/>
                </a:solidFill>
              </a:defRPr>
            </a:lvl8pPr>
            <a:lvl9pPr marL="1543050" indent="-171450" algn="l">
              <a:buClr>
                <a:srgbClr val="97999B"/>
              </a:buClr>
              <a:buSzPct val="100000"/>
              <a:buFont typeface="Symbol"/>
              <a:buChar char="·"/>
              <a:defRPr sz="1400">
                <a:solidFill>
                  <a:schemeClr val="accent5"/>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2"/>
          <p:cNvSpPr>
            <a:spLocks noGrp="1"/>
          </p:cNvSpPr>
          <p:nvPr>
            <p:ph sz="half" idx="2"/>
          </p:nvPr>
        </p:nvSpPr>
        <p:spPr>
          <a:xfrm>
            <a:off x="3543300" y="1727200"/>
            <a:ext cx="3191256" cy="6502400"/>
          </a:xfrm>
        </p:spPr>
        <p:txBody>
          <a:bodyPr/>
          <a:lstStyle>
            <a:lvl1pPr marL="171450" indent="-171450" algn="l">
              <a:buClr>
                <a:srgbClr val="97999B"/>
              </a:buClr>
              <a:buSzPct val="100000"/>
              <a:buFont typeface="Symbol"/>
              <a:buChar char="·"/>
              <a:defRPr sz="1400">
                <a:solidFill>
                  <a:schemeClr val="accent5"/>
                </a:solidFill>
              </a:defRPr>
            </a:lvl1pPr>
            <a:lvl2pPr marL="342900" indent="-171450" algn="l">
              <a:buClr>
                <a:srgbClr val="97999B"/>
              </a:buClr>
              <a:buSzPct val="100000"/>
              <a:buFont typeface="Arial"/>
              <a:buChar char="–"/>
              <a:defRPr sz="1400">
                <a:solidFill>
                  <a:schemeClr val="accent5"/>
                </a:solidFill>
              </a:defRPr>
            </a:lvl2pPr>
            <a:lvl3pPr marL="514350" indent="-171450" algn="l">
              <a:buClr>
                <a:srgbClr val="97999B"/>
              </a:buClr>
              <a:buSzPct val="100000"/>
              <a:buFont typeface="Wingdings" panose="05000000000000000000" pitchFamily="2" charset="2"/>
              <a:buChar char="§"/>
              <a:defRPr sz="1400">
                <a:solidFill>
                  <a:schemeClr val="accent5"/>
                </a:solidFill>
              </a:defRPr>
            </a:lvl3pPr>
            <a:lvl4pPr marL="685800" indent="-171450" algn="l">
              <a:buClr>
                <a:srgbClr val="97999B"/>
              </a:buClr>
              <a:buSzPct val="100000"/>
              <a:buFont typeface="Arial" panose="020B0604020202020204" pitchFamily="34" charset="0"/>
              <a:buChar char="○"/>
              <a:defRPr sz="1400">
                <a:solidFill>
                  <a:schemeClr val="accent5"/>
                </a:solidFill>
              </a:defRPr>
            </a:lvl4pPr>
            <a:lvl5pPr marL="857250" indent="-171450" algn="l">
              <a:buClr>
                <a:srgbClr val="97999B"/>
              </a:buClr>
              <a:buSzPct val="100000"/>
              <a:buFont typeface="Symbol"/>
              <a:buChar char="·"/>
              <a:defRPr sz="1400">
                <a:solidFill>
                  <a:schemeClr val="accent5"/>
                </a:solidFill>
              </a:defRPr>
            </a:lvl5pPr>
            <a:lvl6pPr marL="1028700" indent="-171450" algn="l">
              <a:buClr>
                <a:srgbClr val="97999B"/>
              </a:buClr>
              <a:buSzPct val="100000"/>
              <a:buFont typeface="Arial"/>
              <a:buChar char="–"/>
              <a:defRPr sz="1400">
                <a:solidFill>
                  <a:schemeClr val="accent5"/>
                </a:solidFill>
              </a:defRPr>
            </a:lvl6pPr>
            <a:lvl7pPr marL="1200150" indent="-171450" algn="l">
              <a:buClr>
                <a:srgbClr val="97999B"/>
              </a:buClr>
              <a:buSzPct val="100000"/>
              <a:buFont typeface="Symbol"/>
              <a:buChar char="·"/>
              <a:defRPr sz="1400">
                <a:solidFill>
                  <a:schemeClr val="accent5"/>
                </a:solidFill>
              </a:defRPr>
            </a:lvl7pPr>
            <a:lvl8pPr marL="1371600" indent="-171450" algn="l">
              <a:buClr>
                <a:srgbClr val="97999B"/>
              </a:buClr>
              <a:buSzPct val="100000"/>
              <a:buFont typeface="Arial"/>
              <a:buChar char="–"/>
              <a:defRPr sz="1400">
                <a:solidFill>
                  <a:schemeClr val="accent5"/>
                </a:solidFill>
              </a:defRPr>
            </a:lvl8pPr>
            <a:lvl9pPr marL="1543050" indent="-171450" algn="l">
              <a:buClr>
                <a:srgbClr val="97999B"/>
              </a:buClr>
              <a:buSzPct val="100000"/>
              <a:buFont typeface="Symbol"/>
              <a:buChar char="·"/>
              <a:defRPr sz="1400">
                <a:solidFill>
                  <a:schemeClr val="accent5"/>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2402199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1"/>
          <p:cNvSpPr>
            <a:spLocks noGrp="1"/>
          </p:cNvSpPr>
          <p:nvPr>
            <p:ph sz="half" idx="1"/>
          </p:nvPr>
        </p:nvSpPr>
        <p:spPr>
          <a:xfrm>
            <a:off x="105967" y="1727200"/>
            <a:ext cx="3191256" cy="3035808"/>
          </a:xfrm>
        </p:spPr>
        <p:txBody>
          <a:bodyPr/>
          <a:lstStyle>
            <a:lvl1pPr marL="171450" indent="-171450" algn="l">
              <a:buClr>
                <a:srgbClr val="97999B"/>
              </a:buClr>
              <a:buSzPct val="100000"/>
              <a:buFont typeface="Symbol"/>
              <a:buChar char="·"/>
              <a:defRPr sz="1400" b="0">
                <a:solidFill>
                  <a:srgbClr val="53565A"/>
                </a:solidFill>
              </a:defRPr>
            </a:lvl1pPr>
            <a:lvl2pPr marL="342900" indent="-171450" algn="l">
              <a:buClr>
                <a:srgbClr val="97999B"/>
              </a:buClr>
              <a:buSzPct val="100000"/>
              <a:buFont typeface="Arial"/>
              <a:buChar char="–"/>
              <a:defRPr sz="1400" b="0">
                <a:solidFill>
                  <a:srgbClr val="53565A"/>
                </a:solidFill>
              </a:defRPr>
            </a:lvl2pPr>
            <a:lvl3pPr marL="514350" indent="-171450" algn="l">
              <a:buClr>
                <a:srgbClr val="97999B"/>
              </a:buClr>
              <a:buSzPct val="100000"/>
              <a:buFont typeface="Wingdings" panose="05000000000000000000" pitchFamily="2" charset="2"/>
              <a:buChar char="§"/>
              <a:defRPr sz="1400" b="0">
                <a:solidFill>
                  <a:srgbClr val="53565A"/>
                </a:solidFill>
              </a:defRPr>
            </a:lvl3pPr>
            <a:lvl4pPr marL="685800" indent="-171450" algn="l">
              <a:buClr>
                <a:srgbClr val="97999B"/>
              </a:buClr>
              <a:buSzPct val="100000"/>
              <a:buFont typeface="Arial" panose="020B0604020202020204" pitchFamily="34" charset="0"/>
              <a:buChar char="○"/>
              <a:defRPr sz="1400" b="0">
                <a:solidFill>
                  <a:srgbClr val="53565A"/>
                </a:solidFill>
              </a:defRPr>
            </a:lvl4pPr>
            <a:lvl5pPr marL="857250" indent="-171450" algn="l">
              <a:buClr>
                <a:srgbClr val="97999B"/>
              </a:buClr>
              <a:buSzPct val="100000"/>
              <a:buFont typeface="Symbol"/>
              <a:buChar char="·"/>
              <a:defRPr sz="1400" b="0">
                <a:solidFill>
                  <a:srgbClr val="53565A"/>
                </a:solidFill>
              </a:defRPr>
            </a:lvl5pPr>
            <a:lvl6pPr marL="1028700" indent="-171450" algn="l">
              <a:buClr>
                <a:srgbClr val="97999B"/>
              </a:buClr>
              <a:buSzPct val="100000"/>
              <a:buFont typeface="Arial"/>
              <a:buChar char="–"/>
              <a:defRPr sz="1400" b="0">
                <a:solidFill>
                  <a:srgbClr val="53565A"/>
                </a:solidFill>
              </a:defRPr>
            </a:lvl6pPr>
            <a:lvl7pPr marL="1200150" indent="-171450" algn="l">
              <a:buClr>
                <a:srgbClr val="97999B"/>
              </a:buClr>
              <a:buSzPct val="100000"/>
              <a:buFont typeface="Symbol"/>
              <a:buChar char="·"/>
              <a:defRPr sz="1400" b="0">
                <a:solidFill>
                  <a:srgbClr val="53565A"/>
                </a:solidFill>
              </a:defRPr>
            </a:lvl7pPr>
            <a:lvl8pPr marL="1371600" indent="-171450" algn="l">
              <a:buClr>
                <a:srgbClr val="97999B"/>
              </a:buClr>
              <a:buSzPct val="100000"/>
              <a:buFont typeface="Arial"/>
              <a:buChar char="–"/>
              <a:defRPr sz="1400" b="0">
                <a:solidFill>
                  <a:srgbClr val="53565A"/>
                </a:solidFill>
              </a:defRPr>
            </a:lvl8pPr>
            <a:lvl9pPr marL="1543050" indent="-171450" algn="l">
              <a:buClr>
                <a:srgbClr val="97999B"/>
              </a:buClr>
              <a:buSzPct val="100000"/>
              <a:buFont typeface="Symbol"/>
              <a:buChar char="·"/>
              <a:defRPr sz="1400" b="0">
                <a:solidFill>
                  <a:srgbClr val="53565A"/>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Content Placeholder 2"/>
          <p:cNvSpPr>
            <a:spLocks noGrp="1"/>
          </p:cNvSpPr>
          <p:nvPr>
            <p:ph sz="half" idx="2"/>
          </p:nvPr>
        </p:nvSpPr>
        <p:spPr>
          <a:xfrm>
            <a:off x="3543300" y="1727200"/>
            <a:ext cx="3191256" cy="3035808"/>
          </a:xfrm>
        </p:spPr>
        <p:txBody>
          <a:bodyPr/>
          <a:lstStyle>
            <a:lvl1pPr marL="171450" indent="-171450" algn="l">
              <a:buClr>
                <a:srgbClr val="97999B"/>
              </a:buClr>
              <a:buSzPct val="100000"/>
              <a:buFont typeface="Symbol"/>
              <a:buChar char="·"/>
              <a:defRPr sz="1400" b="0">
                <a:solidFill>
                  <a:srgbClr val="53565A"/>
                </a:solidFill>
              </a:defRPr>
            </a:lvl1pPr>
            <a:lvl2pPr marL="342900" indent="-171450" algn="l">
              <a:buClr>
                <a:srgbClr val="97999B"/>
              </a:buClr>
              <a:buSzPct val="100000"/>
              <a:buFont typeface="Arial"/>
              <a:buChar char="–"/>
              <a:defRPr sz="1400" b="0">
                <a:solidFill>
                  <a:srgbClr val="53565A"/>
                </a:solidFill>
              </a:defRPr>
            </a:lvl2pPr>
            <a:lvl3pPr marL="514350" indent="-171450" algn="l">
              <a:buClr>
                <a:srgbClr val="97999B"/>
              </a:buClr>
              <a:buSzPct val="100000"/>
              <a:buFont typeface="Wingdings" panose="05000000000000000000" pitchFamily="2" charset="2"/>
              <a:buChar char="§"/>
              <a:defRPr sz="1400" b="0">
                <a:solidFill>
                  <a:srgbClr val="53565A"/>
                </a:solidFill>
              </a:defRPr>
            </a:lvl3pPr>
            <a:lvl4pPr marL="685800" indent="-171450" algn="l">
              <a:buClr>
                <a:srgbClr val="97999B"/>
              </a:buClr>
              <a:buSzPct val="100000"/>
              <a:buFont typeface="Arial" panose="020B0604020202020204" pitchFamily="34" charset="0"/>
              <a:buChar char="○"/>
              <a:defRPr sz="1400" b="0">
                <a:solidFill>
                  <a:srgbClr val="53565A"/>
                </a:solidFill>
              </a:defRPr>
            </a:lvl4pPr>
            <a:lvl5pPr marL="857250" indent="-171450" algn="l">
              <a:buClr>
                <a:srgbClr val="97999B"/>
              </a:buClr>
              <a:buSzPct val="100000"/>
              <a:buFont typeface="Symbol"/>
              <a:buChar char="·"/>
              <a:defRPr sz="1400" b="0">
                <a:solidFill>
                  <a:srgbClr val="53565A"/>
                </a:solidFill>
              </a:defRPr>
            </a:lvl5pPr>
            <a:lvl6pPr marL="1028700" indent="-171450" algn="l">
              <a:buClr>
                <a:srgbClr val="97999B"/>
              </a:buClr>
              <a:buSzPct val="100000"/>
              <a:buFont typeface="Arial"/>
              <a:buChar char="–"/>
              <a:defRPr sz="1400" b="0">
                <a:solidFill>
                  <a:srgbClr val="53565A"/>
                </a:solidFill>
              </a:defRPr>
            </a:lvl6pPr>
            <a:lvl7pPr marL="1200150" indent="-171450" algn="l">
              <a:buClr>
                <a:srgbClr val="97999B"/>
              </a:buClr>
              <a:buSzPct val="100000"/>
              <a:buFont typeface="Symbol"/>
              <a:buChar char="·"/>
              <a:defRPr sz="1400" b="0">
                <a:solidFill>
                  <a:srgbClr val="53565A"/>
                </a:solidFill>
              </a:defRPr>
            </a:lvl7pPr>
            <a:lvl8pPr marL="1371600" indent="-171450" algn="l">
              <a:buClr>
                <a:srgbClr val="97999B"/>
              </a:buClr>
              <a:buSzPct val="100000"/>
              <a:buFont typeface="Arial"/>
              <a:buChar char="–"/>
              <a:defRPr sz="1400" b="0">
                <a:solidFill>
                  <a:srgbClr val="53565A"/>
                </a:solidFill>
              </a:defRPr>
            </a:lvl8pPr>
            <a:lvl9pPr marL="1543050" indent="-171450" algn="l">
              <a:buClr>
                <a:srgbClr val="97999B"/>
              </a:buClr>
              <a:buSzPct val="100000"/>
              <a:buFont typeface="Symbol"/>
              <a:buChar char="·"/>
              <a:defRPr sz="1400" b="0">
                <a:solidFill>
                  <a:srgbClr val="53565A"/>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half" idx="10"/>
          </p:nvPr>
        </p:nvSpPr>
        <p:spPr>
          <a:xfrm>
            <a:off x="105967" y="5181600"/>
            <a:ext cx="3191256" cy="3035808"/>
          </a:xfrm>
        </p:spPr>
        <p:txBody>
          <a:bodyPr/>
          <a:lstStyle>
            <a:lvl1pPr marL="171450" indent="-171450" algn="l">
              <a:buClr>
                <a:srgbClr val="97999B"/>
              </a:buClr>
              <a:buSzPct val="100000"/>
              <a:buFont typeface="Symbol"/>
              <a:buChar char="·"/>
              <a:defRPr sz="1400" b="0">
                <a:solidFill>
                  <a:srgbClr val="53565A"/>
                </a:solidFill>
              </a:defRPr>
            </a:lvl1pPr>
            <a:lvl2pPr marL="342900" indent="-171450" algn="l">
              <a:buClr>
                <a:srgbClr val="97999B"/>
              </a:buClr>
              <a:buSzPct val="100000"/>
              <a:buFont typeface="Arial"/>
              <a:buChar char="–"/>
              <a:defRPr sz="1400" b="0">
                <a:solidFill>
                  <a:srgbClr val="53565A"/>
                </a:solidFill>
              </a:defRPr>
            </a:lvl2pPr>
            <a:lvl3pPr marL="514350" indent="-171450" algn="l">
              <a:buClr>
                <a:srgbClr val="97999B"/>
              </a:buClr>
              <a:buSzPct val="100000"/>
              <a:buFont typeface="Wingdings" panose="05000000000000000000" pitchFamily="2" charset="2"/>
              <a:buChar char="§"/>
              <a:defRPr sz="1400" b="0">
                <a:solidFill>
                  <a:srgbClr val="53565A"/>
                </a:solidFill>
              </a:defRPr>
            </a:lvl3pPr>
            <a:lvl4pPr marL="685800" indent="-171450" algn="l">
              <a:buClr>
                <a:srgbClr val="97999B"/>
              </a:buClr>
              <a:buSzPct val="100000"/>
              <a:buFont typeface="Arial" panose="020B0604020202020204" pitchFamily="34" charset="0"/>
              <a:buChar char="○"/>
              <a:defRPr sz="1400" b="0">
                <a:solidFill>
                  <a:srgbClr val="53565A"/>
                </a:solidFill>
              </a:defRPr>
            </a:lvl4pPr>
            <a:lvl5pPr marL="857250" indent="-171450" algn="l">
              <a:buClr>
                <a:srgbClr val="97999B"/>
              </a:buClr>
              <a:buSzPct val="100000"/>
              <a:buFont typeface="Symbol"/>
              <a:buChar char="·"/>
              <a:defRPr sz="1400" b="0">
                <a:solidFill>
                  <a:srgbClr val="53565A"/>
                </a:solidFill>
              </a:defRPr>
            </a:lvl5pPr>
            <a:lvl6pPr marL="1028700" indent="-171450" algn="l">
              <a:buClr>
                <a:srgbClr val="97999B"/>
              </a:buClr>
              <a:buSzPct val="100000"/>
              <a:buFont typeface="Arial"/>
              <a:buChar char="–"/>
              <a:defRPr sz="1400" b="0">
                <a:solidFill>
                  <a:srgbClr val="53565A"/>
                </a:solidFill>
              </a:defRPr>
            </a:lvl6pPr>
            <a:lvl7pPr marL="1200150" indent="-171450" algn="l">
              <a:buClr>
                <a:srgbClr val="97999B"/>
              </a:buClr>
              <a:buSzPct val="100000"/>
              <a:buFont typeface="Symbol"/>
              <a:buChar char="·"/>
              <a:defRPr sz="1400" b="0">
                <a:solidFill>
                  <a:srgbClr val="53565A"/>
                </a:solidFill>
              </a:defRPr>
            </a:lvl7pPr>
            <a:lvl8pPr marL="1371600" indent="-171450" algn="l">
              <a:buClr>
                <a:srgbClr val="97999B"/>
              </a:buClr>
              <a:buSzPct val="100000"/>
              <a:buFont typeface="Arial"/>
              <a:buChar char="–"/>
              <a:defRPr sz="1400" b="0">
                <a:solidFill>
                  <a:srgbClr val="53565A"/>
                </a:solidFill>
              </a:defRPr>
            </a:lvl8pPr>
            <a:lvl9pPr marL="1543050" indent="-171450" algn="l">
              <a:buClr>
                <a:srgbClr val="97999B"/>
              </a:buClr>
              <a:buSzPct val="100000"/>
              <a:buFont typeface="Symbol"/>
              <a:buChar char="·"/>
              <a:defRPr sz="1400" b="0">
                <a:solidFill>
                  <a:srgbClr val="53565A"/>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 name="Content Placeholder 4"/>
          <p:cNvSpPr>
            <a:spLocks noGrp="1"/>
          </p:cNvSpPr>
          <p:nvPr>
            <p:ph sz="half" idx="11"/>
          </p:nvPr>
        </p:nvSpPr>
        <p:spPr>
          <a:xfrm>
            <a:off x="3543300" y="5181600"/>
            <a:ext cx="3191256" cy="3035808"/>
          </a:xfrm>
        </p:spPr>
        <p:txBody>
          <a:bodyPr/>
          <a:lstStyle>
            <a:lvl1pPr marL="171450" indent="-171450" algn="l">
              <a:buClr>
                <a:srgbClr val="97999B"/>
              </a:buClr>
              <a:buSzPct val="100000"/>
              <a:buFont typeface="Symbol"/>
              <a:buChar char="·"/>
              <a:defRPr sz="1400" b="0">
                <a:solidFill>
                  <a:srgbClr val="53565A"/>
                </a:solidFill>
              </a:defRPr>
            </a:lvl1pPr>
            <a:lvl2pPr marL="342900" indent="-171450" algn="l">
              <a:buClr>
                <a:srgbClr val="97999B"/>
              </a:buClr>
              <a:buSzPct val="100000"/>
              <a:buFont typeface="Arial"/>
              <a:buChar char="–"/>
              <a:defRPr sz="1400" b="0">
                <a:solidFill>
                  <a:srgbClr val="53565A"/>
                </a:solidFill>
              </a:defRPr>
            </a:lvl2pPr>
            <a:lvl3pPr marL="514350" indent="-171450" algn="l">
              <a:buClr>
                <a:srgbClr val="97999B"/>
              </a:buClr>
              <a:buSzPct val="100000"/>
              <a:buFont typeface="Wingdings" panose="05000000000000000000" pitchFamily="2" charset="2"/>
              <a:buChar char="§"/>
              <a:defRPr sz="1400" b="0">
                <a:solidFill>
                  <a:srgbClr val="53565A"/>
                </a:solidFill>
              </a:defRPr>
            </a:lvl3pPr>
            <a:lvl4pPr marL="685800" indent="-171450" algn="l">
              <a:buClr>
                <a:srgbClr val="97999B"/>
              </a:buClr>
              <a:buSzPct val="100000"/>
              <a:buFont typeface="Arial" panose="020B0604020202020204" pitchFamily="34" charset="0"/>
              <a:buChar char="○"/>
              <a:defRPr sz="1400" b="0">
                <a:solidFill>
                  <a:srgbClr val="53565A"/>
                </a:solidFill>
              </a:defRPr>
            </a:lvl4pPr>
            <a:lvl5pPr marL="857250" indent="-171450" algn="l">
              <a:buClr>
                <a:srgbClr val="97999B"/>
              </a:buClr>
              <a:buSzPct val="100000"/>
              <a:buFont typeface="Symbol"/>
              <a:buChar char="·"/>
              <a:defRPr sz="1400" b="0">
                <a:solidFill>
                  <a:srgbClr val="53565A"/>
                </a:solidFill>
              </a:defRPr>
            </a:lvl5pPr>
            <a:lvl6pPr marL="1028700" indent="-171450" algn="l">
              <a:buClr>
                <a:srgbClr val="97999B"/>
              </a:buClr>
              <a:buSzPct val="100000"/>
              <a:buFont typeface="Arial"/>
              <a:buChar char="–"/>
              <a:defRPr sz="1400" b="0">
                <a:solidFill>
                  <a:srgbClr val="53565A"/>
                </a:solidFill>
              </a:defRPr>
            </a:lvl6pPr>
            <a:lvl7pPr marL="1200150" indent="-171450" algn="l">
              <a:buClr>
                <a:srgbClr val="97999B"/>
              </a:buClr>
              <a:buSzPct val="100000"/>
              <a:buFont typeface="Symbol"/>
              <a:buChar char="·"/>
              <a:defRPr sz="1400" b="0">
                <a:solidFill>
                  <a:srgbClr val="53565A"/>
                </a:solidFill>
              </a:defRPr>
            </a:lvl7pPr>
            <a:lvl8pPr marL="1371600" indent="-171450" algn="l">
              <a:buClr>
                <a:srgbClr val="97999B"/>
              </a:buClr>
              <a:buSzPct val="100000"/>
              <a:buFont typeface="Arial"/>
              <a:buChar char="–"/>
              <a:defRPr sz="1400" b="0">
                <a:solidFill>
                  <a:srgbClr val="53565A"/>
                </a:solidFill>
              </a:defRPr>
            </a:lvl8pPr>
            <a:lvl9pPr marL="1543050" indent="-171450" algn="l">
              <a:buClr>
                <a:srgbClr val="97999B"/>
              </a:buClr>
              <a:buSzPct val="100000"/>
              <a:buFont typeface="Symbol"/>
              <a:buChar char="·"/>
              <a:defRPr sz="1400" b="0">
                <a:solidFill>
                  <a:srgbClr val="53565A"/>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2652707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105967" y="1727200"/>
            <a:ext cx="3191256" cy="6502400"/>
          </a:xfrm>
        </p:spPr>
        <p:txBody>
          <a:bodyPr/>
          <a:lstStyle>
            <a:lvl1pPr marL="171450" indent="-171450" algn="l">
              <a:buClr>
                <a:srgbClr val="00BDF2"/>
              </a:buClr>
              <a:buSzPct val="80000"/>
              <a:buFont typeface="Arial"/>
              <a:buChar char="▲"/>
              <a:defRPr sz="1400">
                <a:solidFill>
                  <a:schemeClr val="accent5"/>
                </a:solidFill>
              </a:defRPr>
            </a:lvl1pPr>
            <a:lvl2pPr marL="342900" indent="-171450" algn="l">
              <a:buClr>
                <a:srgbClr val="00BDF2"/>
              </a:buClr>
              <a:buSzPct val="100000"/>
              <a:buFont typeface="Arial"/>
              <a:buChar char="–"/>
              <a:defRPr sz="1400">
                <a:solidFill>
                  <a:schemeClr val="accent5"/>
                </a:solidFill>
              </a:defRPr>
            </a:lvl2pPr>
            <a:lvl3pPr marL="514350" indent="-171450" algn="l">
              <a:buClr>
                <a:srgbClr val="00BDF2"/>
              </a:buClr>
              <a:buSzPct val="100000"/>
              <a:buFont typeface="Wingdings" panose="05000000000000000000" pitchFamily="2" charset="2"/>
              <a:buChar char="§"/>
              <a:defRPr sz="1400">
                <a:solidFill>
                  <a:schemeClr val="accent5"/>
                </a:solidFill>
              </a:defRPr>
            </a:lvl3pPr>
            <a:lvl4pPr marL="685800" indent="-171450" algn="l">
              <a:buClr>
                <a:srgbClr val="00BDF2"/>
              </a:buClr>
              <a:buSzPct val="100000"/>
              <a:buFont typeface="Arial" panose="020B0604020202020204" pitchFamily="34" charset="0"/>
              <a:buChar char="○"/>
              <a:defRPr sz="1400">
                <a:solidFill>
                  <a:schemeClr val="accent5"/>
                </a:solidFill>
              </a:defRPr>
            </a:lvl4pPr>
            <a:lvl5pPr marL="857250" indent="-171450" algn="l">
              <a:buClr>
                <a:srgbClr val="00BDF2"/>
              </a:buClr>
              <a:buSzPct val="100000"/>
              <a:buFont typeface="Symbol"/>
              <a:buChar char="·"/>
              <a:defRPr sz="1400">
                <a:solidFill>
                  <a:schemeClr val="accent5"/>
                </a:solidFill>
              </a:defRPr>
            </a:lvl5pPr>
            <a:lvl6pPr marL="1028700" indent="-171450" algn="l">
              <a:buClr>
                <a:srgbClr val="00BDF2"/>
              </a:buClr>
              <a:buSzPct val="100000"/>
              <a:buFont typeface="Arial"/>
              <a:buChar char="–"/>
              <a:defRPr sz="1400">
                <a:solidFill>
                  <a:schemeClr val="accent5"/>
                </a:solidFill>
              </a:defRPr>
            </a:lvl6pPr>
            <a:lvl7pPr marL="1200150" indent="-171450" algn="l">
              <a:buClr>
                <a:srgbClr val="00BDF2"/>
              </a:buClr>
              <a:buSzPct val="100000"/>
              <a:buFont typeface="Symbol"/>
              <a:buChar char="·"/>
              <a:defRPr sz="1400">
                <a:solidFill>
                  <a:schemeClr val="accent5"/>
                </a:solidFill>
              </a:defRPr>
            </a:lvl7pPr>
            <a:lvl8pPr marL="1371600" indent="-171450" algn="l">
              <a:buClr>
                <a:srgbClr val="00BDF2"/>
              </a:buClr>
              <a:buSzPct val="100000"/>
              <a:buFont typeface="Arial"/>
              <a:buChar char="–"/>
              <a:defRPr sz="1400">
                <a:solidFill>
                  <a:schemeClr val="accent5"/>
                </a:solidFill>
              </a:defRPr>
            </a:lvl8pPr>
            <a:lvl9pPr marL="1543050" indent="-171450" algn="l">
              <a:buClr>
                <a:srgbClr val="00BDF2"/>
              </a:buClr>
              <a:buSzPct val="100000"/>
              <a:buFont typeface="Symbol"/>
              <a:buChar char="·"/>
              <a:defRPr sz="1400">
                <a:solidFill>
                  <a:schemeClr val="accent5"/>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2"/>
          <p:cNvSpPr>
            <a:spLocks noGrp="1"/>
          </p:cNvSpPr>
          <p:nvPr>
            <p:ph sz="half" idx="2"/>
          </p:nvPr>
        </p:nvSpPr>
        <p:spPr>
          <a:xfrm>
            <a:off x="3543300" y="1727200"/>
            <a:ext cx="3191256" cy="6502400"/>
          </a:xfrm>
        </p:spPr>
        <p:txBody>
          <a:bodyPr/>
          <a:lstStyle>
            <a:lvl1pPr marL="171450" indent="-171450" algn="l">
              <a:buClr>
                <a:srgbClr val="CB6015"/>
              </a:buClr>
              <a:buSzPct val="80000"/>
              <a:buFont typeface="Arial"/>
              <a:buChar char="▼"/>
              <a:defRPr sz="1400">
                <a:solidFill>
                  <a:schemeClr val="accent5"/>
                </a:solidFill>
              </a:defRPr>
            </a:lvl1pPr>
            <a:lvl2pPr marL="342900" indent="-171450" algn="l">
              <a:buClr>
                <a:srgbClr val="CB6015"/>
              </a:buClr>
              <a:buSzPct val="100000"/>
              <a:buFont typeface="Arial"/>
              <a:buChar char="–"/>
              <a:defRPr sz="1400">
                <a:solidFill>
                  <a:schemeClr val="accent5"/>
                </a:solidFill>
              </a:defRPr>
            </a:lvl2pPr>
            <a:lvl3pPr marL="514350" indent="-171450" algn="l">
              <a:buClr>
                <a:srgbClr val="CB6015"/>
              </a:buClr>
              <a:buSzPct val="100000"/>
              <a:buFont typeface="Wingdings" panose="05000000000000000000" pitchFamily="2" charset="2"/>
              <a:buChar char="§"/>
              <a:defRPr sz="1400">
                <a:solidFill>
                  <a:schemeClr val="accent5"/>
                </a:solidFill>
              </a:defRPr>
            </a:lvl3pPr>
            <a:lvl4pPr marL="685800" indent="-171450" algn="l">
              <a:buClr>
                <a:srgbClr val="CB6015"/>
              </a:buClr>
              <a:buSzPct val="100000"/>
              <a:buFont typeface="Arial" panose="020B0604020202020204" pitchFamily="34" charset="0"/>
              <a:buChar char="○"/>
              <a:defRPr sz="1400">
                <a:solidFill>
                  <a:schemeClr val="accent5"/>
                </a:solidFill>
              </a:defRPr>
            </a:lvl4pPr>
            <a:lvl5pPr marL="857250" indent="-171450" algn="l">
              <a:buClr>
                <a:srgbClr val="CB6015"/>
              </a:buClr>
              <a:buSzPct val="100000"/>
              <a:buFont typeface="Symbol"/>
              <a:buChar char="·"/>
              <a:defRPr sz="1400">
                <a:solidFill>
                  <a:schemeClr val="accent5"/>
                </a:solidFill>
              </a:defRPr>
            </a:lvl5pPr>
            <a:lvl6pPr marL="1028700" indent="-171450" algn="l">
              <a:buClr>
                <a:srgbClr val="CB6015"/>
              </a:buClr>
              <a:buSzPct val="100000"/>
              <a:buFont typeface="Arial"/>
              <a:buChar char="–"/>
              <a:defRPr sz="1400">
                <a:solidFill>
                  <a:schemeClr val="accent5"/>
                </a:solidFill>
              </a:defRPr>
            </a:lvl6pPr>
            <a:lvl7pPr marL="1200150" indent="-171450" algn="l">
              <a:buClr>
                <a:srgbClr val="CB6015"/>
              </a:buClr>
              <a:buSzPct val="100000"/>
              <a:buFont typeface="Symbol"/>
              <a:buChar char="·"/>
              <a:defRPr sz="1400">
                <a:solidFill>
                  <a:schemeClr val="accent5"/>
                </a:solidFill>
              </a:defRPr>
            </a:lvl7pPr>
            <a:lvl8pPr marL="1371600" indent="-171450" algn="l">
              <a:buClr>
                <a:srgbClr val="CB6015"/>
              </a:buClr>
              <a:buSzPct val="100000"/>
              <a:buFont typeface="Arial"/>
              <a:buChar char="–"/>
              <a:defRPr sz="1400">
                <a:solidFill>
                  <a:schemeClr val="accent5"/>
                </a:solidFill>
              </a:defRPr>
            </a:lvl8pPr>
            <a:lvl9pPr marL="1543050" indent="-171450" algn="l">
              <a:buClr>
                <a:srgbClr val="CB6015"/>
              </a:buClr>
              <a:buSzPct val="100000"/>
              <a:buFont typeface="Symbol"/>
              <a:buChar char="·"/>
              <a:defRPr sz="1400">
                <a:solidFill>
                  <a:schemeClr val="accent5"/>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107083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3843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5923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wmf"/><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15" descr="Wave_Letter_RGB"/>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gray">
          <a:xfrm>
            <a:off x="0" y="0"/>
            <a:ext cx="68580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itle 1"/>
          <p:cNvSpPr>
            <a:spLocks noGrp="1" noChangeArrowheads="1"/>
          </p:cNvSpPr>
          <p:nvPr>
            <p:ph type="title"/>
          </p:nvPr>
        </p:nvSpPr>
        <p:spPr bwMode="gray">
          <a:xfrm>
            <a:off x="105966" y="126484"/>
            <a:ext cx="6644878" cy="369332"/>
          </a:xfrm>
          <a:prstGeom prst="rect">
            <a:avLst/>
          </a:prstGeom>
          <a:noFill/>
          <a:ln w="12700">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title style</a:t>
            </a:r>
          </a:p>
        </p:txBody>
      </p:sp>
      <p:sp>
        <p:nvSpPr>
          <p:cNvPr id="1026" name="Rectangle 84"/>
          <p:cNvSpPr>
            <a:spLocks noGrp="1" noChangeArrowheads="1"/>
          </p:cNvSpPr>
          <p:nvPr>
            <p:ph type="body" idx="1"/>
          </p:nvPr>
        </p:nvSpPr>
        <p:spPr bwMode="gray">
          <a:xfrm>
            <a:off x="105966" y="1727200"/>
            <a:ext cx="6629400" cy="649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Bullet level 2</a:t>
            </a:r>
          </a:p>
          <a:p>
            <a:pPr lvl="2"/>
            <a:r>
              <a:rPr lang="en-US" dirty="0" smtClean="0"/>
              <a:t>Bullet level 3</a:t>
            </a:r>
          </a:p>
          <a:p>
            <a:pPr lvl="3"/>
            <a:r>
              <a:rPr lang="en-US" dirty="0" smtClean="0"/>
              <a:t>Bullet level 4</a:t>
            </a:r>
          </a:p>
          <a:p>
            <a:pPr lvl="4"/>
            <a:r>
              <a:rPr lang="en-US" dirty="0" smtClean="0"/>
              <a:t>Bullet level 5</a:t>
            </a:r>
          </a:p>
          <a:p>
            <a:pPr lvl="5"/>
            <a:r>
              <a:rPr lang="en-US" dirty="0" smtClean="0"/>
              <a:t>Bullet level 6</a:t>
            </a:r>
          </a:p>
          <a:p>
            <a:pPr lvl="6"/>
            <a:r>
              <a:rPr lang="en-US" dirty="0" smtClean="0"/>
              <a:t>Bullet level 7</a:t>
            </a:r>
          </a:p>
          <a:p>
            <a:pPr lvl="7"/>
            <a:r>
              <a:rPr lang="en-US" dirty="0" smtClean="0"/>
              <a:t>Bullet level 8</a:t>
            </a:r>
          </a:p>
          <a:p>
            <a:pPr lvl="8"/>
            <a:r>
              <a:rPr lang="en-US" dirty="0" smtClean="0"/>
              <a:t>Bullet level 9</a:t>
            </a:r>
          </a:p>
        </p:txBody>
      </p:sp>
      <p:pic>
        <p:nvPicPr>
          <p:cNvPr id="10" name="Picture 9" descr="citi-r_1c-red_rev_rgb"/>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94350" y="95443"/>
            <a:ext cx="656494" cy="37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3" r:id="rId3"/>
    <p:sldLayoutId id="2147483673" r:id="rId4"/>
    <p:sldLayoutId id="2147483672" r:id="rId5"/>
    <p:sldLayoutId id="2147483665" r:id="rId6"/>
    <p:sldLayoutId id="2147483674" r:id="rId7"/>
  </p:sldLayoutIdLst>
  <p:hf hdr="0"/>
  <p:txStyles>
    <p:titleStyle>
      <a:lvl1pPr algn="l" rtl="0" eaLnBrk="1" fontAlgn="base" hangingPunct="1">
        <a:spcBef>
          <a:spcPct val="0"/>
        </a:spcBef>
        <a:spcAft>
          <a:spcPct val="0"/>
        </a:spcAft>
        <a:defRPr sz="2400">
          <a:solidFill>
            <a:schemeClr val="bg1"/>
          </a:solidFill>
          <a:latin typeface="+mj-lt"/>
          <a:ea typeface="+mj-ea"/>
          <a:cs typeface="+mj-cs"/>
        </a:defRPr>
      </a:lvl1pPr>
      <a:lvl2pPr algn="l" rtl="0" eaLnBrk="1" fontAlgn="base" hangingPunct="1">
        <a:spcBef>
          <a:spcPct val="0"/>
        </a:spcBef>
        <a:spcAft>
          <a:spcPct val="0"/>
        </a:spcAft>
        <a:defRPr sz="2400">
          <a:solidFill>
            <a:schemeClr val="accent1"/>
          </a:solidFill>
          <a:latin typeface="Arial" pitchFamily="34" charset="0"/>
          <a:ea typeface="STKaiti" pitchFamily="2" charset="-122"/>
          <a:cs typeface="Geneva" pitchFamily="34" charset="0"/>
        </a:defRPr>
      </a:lvl2pPr>
      <a:lvl3pPr algn="l" rtl="0" eaLnBrk="1" fontAlgn="base" hangingPunct="1">
        <a:spcBef>
          <a:spcPct val="0"/>
        </a:spcBef>
        <a:spcAft>
          <a:spcPct val="0"/>
        </a:spcAft>
        <a:defRPr sz="2400">
          <a:solidFill>
            <a:schemeClr val="accent1"/>
          </a:solidFill>
          <a:latin typeface="Arial" pitchFamily="34" charset="0"/>
          <a:ea typeface="STKaiti" pitchFamily="2" charset="-122"/>
          <a:cs typeface="Geneva" pitchFamily="34" charset="0"/>
        </a:defRPr>
      </a:lvl3pPr>
      <a:lvl4pPr algn="l" rtl="0" eaLnBrk="1" fontAlgn="base" hangingPunct="1">
        <a:spcBef>
          <a:spcPct val="0"/>
        </a:spcBef>
        <a:spcAft>
          <a:spcPct val="0"/>
        </a:spcAft>
        <a:defRPr sz="2400">
          <a:solidFill>
            <a:schemeClr val="accent1"/>
          </a:solidFill>
          <a:latin typeface="Arial" pitchFamily="34" charset="0"/>
          <a:ea typeface="STKaiti" pitchFamily="2" charset="-122"/>
          <a:cs typeface="Geneva" pitchFamily="34" charset="0"/>
        </a:defRPr>
      </a:lvl4pPr>
      <a:lvl5pPr algn="l" rtl="0" eaLnBrk="1" fontAlgn="base" hangingPunct="1">
        <a:spcBef>
          <a:spcPct val="0"/>
        </a:spcBef>
        <a:spcAft>
          <a:spcPct val="0"/>
        </a:spcAft>
        <a:defRPr sz="2400">
          <a:solidFill>
            <a:schemeClr val="accent1"/>
          </a:solidFill>
          <a:latin typeface="Arial" pitchFamily="34" charset="0"/>
          <a:ea typeface="STKaiti" pitchFamily="2" charset="-122"/>
          <a:cs typeface="Geneva" pitchFamily="34" charset="0"/>
        </a:defRPr>
      </a:lvl5pPr>
      <a:lvl6pPr marL="457200" algn="l" rtl="0" eaLnBrk="1" fontAlgn="base" hangingPunct="1">
        <a:spcBef>
          <a:spcPct val="0"/>
        </a:spcBef>
        <a:spcAft>
          <a:spcPct val="0"/>
        </a:spcAft>
        <a:defRPr sz="2400">
          <a:solidFill>
            <a:schemeClr val="accent1"/>
          </a:solidFill>
          <a:latin typeface="Arial" pitchFamily="34" charset="0"/>
          <a:ea typeface="ヒラギノ角ゴ Pro W3" pitchFamily="124" charset="-128"/>
          <a:cs typeface="Geneva" pitchFamily="34" charset="0"/>
        </a:defRPr>
      </a:lvl6pPr>
      <a:lvl7pPr marL="914400" algn="l" rtl="0" eaLnBrk="1" fontAlgn="base" hangingPunct="1">
        <a:spcBef>
          <a:spcPct val="0"/>
        </a:spcBef>
        <a:spcAft>
          <a:spcPct val="0"/>
        </a:spcAft>
        <a:defRPr sz="2400">
          <a:solidFill>
            <a:schemeClr val="accent1"/>
          </a:solidFill>
          <a:latin typeface="Arial" pitchFamily="34" charset="0"/>
          <a:ea typeface="ヒラギノ角ゴ Pro W3" pitchFamily="124" charset="-128"/>
          <a:cs typeface="Geneva" pitchFamily="34" charset="0"/>
        </a:defRPr>
      </a:lvl7pPr>
      <a:lvl8pPr marL="1371600" algn="l" rtl="0" eaLnBrk="1" fontAlgn="base" hangingPunct="1">
        <a:spcBef>
          <a:spcPct val="0"/>
        </a:spcBef>
        <a:spcAft>
          <a:spcPct val="0"/>
        </a:spcAft>
        <a:defRPr sz="2400">
          <a:solidFill>
            <a:schemeClr val="accent1"/>
          </a:solidFill>
          <a:latin typeface="Arial" pitchFamily="34" charset="0"/>
          <a:ea typeface="ヒラギノ角ゴ Pro W3" pitchFamily="124" charset="-128"/>
          <a:cs typeface="Geneva" pitchFamily="34" charset="0"/>
        </a:defRPr>
      </a:lvl8pPr>
      <a:lvl9pPr marL="1828800" algn="l" rtl="0" eaLnBrk="1" fontAlgn="base" hangingPunct="1">
        <a:spcBef>
          <a:spcPct val="0"/>
        </a:spcBef>
        <a:spcAft>
          <a:spcPct val="0"/>
        </a:spcAft>
        <a:defRPr sz="2400">
          <a:solidFill>
            <a:schemeClr val="accent1"/>
          </a:solidFill>
          <a:latin typeface="Arial" pitchFamily="34" charset="0"/>
          <a:ea typeface="ヒラギノ角ゴ Pro W3" pitchFamily="124" charset="-128"/>
          <a:cs typeface="Geneva" pitchFamily="34" charset="0"/>
        </a:defRPr>
      </a:lvl9pPr>
    </p:titleStyle>
    <p:bodyStyle>
      <a:lvl1pPr marL="171450" indent="-171450" algn="l" defTabSz="1838325" rtl="0" eaLnBrk="1" fontAlgn="base" hangingPunct="1">
        <a:spcBef>
          <a:spcPct val="75000"/>
        </a:spcBef>
        <a:spcAft>
          <a:spcPct val="0"/>
        </a:spcAft>
        <a:buClr>
          <a:srgbClr val="97999B"/>
        </a:buClr>
        <a:buSzPct val="100000"/>
        <a:buFont typeface="Symbol"/>
        <a:buChar char="·"/>
        <a:defRPr sz="1400">
          <a:solidFill>
            <a:schemeClr val="accent5"/>
          </a:solidFill>
          <a:latin typeface="+mn-lt"/>
          <a:ea typeface="+mn-ea"/>
          <a:cs typeface="+mn-cs"/>
        </a:defRPr>
      </a:lvl1pPr>
      <a:lvl2pPr marL="342900" indent="-171450" algn="l" defTabSz="1838325" rtl="0" eaLnBrk="1" fontAlgn="base" hangingPunct="1">
        <a:spcBef>
          <a:spcPct val="25000"/>
        </a:spcBef>
        <a:spcAft>
          <a:spcPct val="0"/>
        </a:spcAft>
        <a:buClr>
          <a:srgbClr val="97999B"/>
        </a:buClr>
        <a:buSzPct val="100000"/>
        <a:buFont typeface="Arial"/>
        <a:buChar char="–"/>
        <a:defRPr sz="1400">
          <a:solidFill>
            <a:schemeClr val="accent5"/>
          </a:solidFill>
          <a:latin typeface="+mn-lt"/>
          <a:ea typeface="+mn-ea"/>
          <a:cs typeface="+mn-cs"/>
        </a:defRPr>
      </a:lvl2pPr>
      <a:lvl3pPr marL="514350" indent="-171450" algn="l" defTabSz="1838325" rtl="0" eaLnBrk="1" fontAlgn="base" hangingPunct="1">
        <a:spcBef>
          <a:spcPct val="25000"/>
        </a:spcBef>
        <a:spcAft>
          <a:spcPct val="0"/>
        </a:spcAft>
        <a:buClr>
          <a:srgbClr val="97999B"/>
        </a:buClr>
        <a:buSzPct val="100000"/>
        <a:buFont typeface="Wingdings" panose="05000000000000000000" pitchFamily="2" charset="2"/>
        <a:buChar char="§"/>
        <a:defRPr sz="1400">
          <a:solidFill>
            <a:schemeClr val="accent5"/>
          </a:solidFill>
          <a:latin typeface="+mn-lt"/>
          <a:ea typeface="+mn-ea"/>
          <a:cs typeface="+mn-cs"/>
        </a:defRPr>
      </a:lvl3pPr>
      <a:lvl4pPr marL="685800" indent="-171450" algn="l" defTabSz="1838325" rtl="0" eaLnBrk="1" fontAlgn="base" hangingPunct="1">
        <a:spcBef>
          <a:spcPct val="25000"/>
        </a:spcBef>
        <a:spcAft>
          <a:spcPct val="0"/>
        </a:spcAft>
        <a:buClr>
          <a:srgbClr val="97999B"/>
        </a:buClr>
        <a:buSzPct val="100000"/>
        <a:buFont typeface="Arial" panose="020B0604020202020204" pitchFamily="34" charset="0"/>
        <a:buChar char="○"/>
        <a:defRPr sz="1400">
          <a:solidFill>
            <a:schemeClr val="accent5"/>
          </a:solidFill>
          <a:latin typeface="+mn-lt"/>
          <a:ea typeface="+mn-ea"/>
          <a:cs typeface="+mn-cs"/>
        </a:defRPr>
      </a:lvl4pPr>
      <a:lvl5pPr marL="857250" indent="-171450" algn="l" defTabSz="1838325" rtl="0" eaLnBrk="1" fontAlgn="base" hangingPunct="1">
        <a:spcBef>
          <a:spcPct val="25000"/>
        </a:spcBef>
        <a:spcAft>
          <a:spcPct val="0"/>
        </a:spcAft>
        <a:buClr>
          <a:srgbClr val="97999B"/>
        </a:buClr>
        <a:buSzPct val="100000"/>
        <a:buFont typeface="Symbol"/>
        <a:buChar char="·"/>
        <a:defRPr sz="1400">
          <a:solidFill>
            <a:schemeClr val="accent5"/>
          </a:solidFill>
          <a:latin typeface="+mn-lt"/>
          <a:ea typeface="+mn-ea"/>
          <a:cs typeface="+mn-cs"/>
        </a:defRPr>
      </a:lvl5pPr>
      <a:lvl6pPr marL="1028700" indent="-171450" algn="l" defTabSz="1838325" rtl="0" eaLnBrk="1" fontAlgn="base" hangingPunct="1">
        <a:spcBef>
          <a:spcPct val="25000"/>
        </a:spcBef>
        <a:spcAft>
          <a:spcPct val="0"/>
        </a:spcAft>
        <a:buClr>
          <a:srgbClr val="97999B"/>
        </a:buClr>
        <a:buSzPct val="100000"/>
        <a:buFont typeface="Arial"/>
        <a:buChar char="–"/>
        <a:defRPr sz="1400">
          <a:solidFill>
            <a:schemeClr val="accent5"/>
          </a:solidFill>
          <a:latin typeface="+mn-lt"/>
          <a:ea typeface="+mn-ea"/>
          <a:cs typeface="+mn-cs"/>
        </a:defRPr>
      </a:lvl6pPr>
      <a:lvl7pPr marL="1200150" indent="-171450" algn="l" defTabSz="1838325" rtl="0" eaLnBrk="1" fontAlgn="base" hangingPunct="1">
        <a:spcBef>
          <a:spcPct val="25000"/>
        </a:spcBef>
        <a:spcAft>
          <a:spcPct val="0"/>
        </a:spcAft>
        <a:buClr>
          <a:srgbClr val="97999B"/>
        </a:buClr>
        <a:buSzPct val="100000"/>
        <a:buFont typeface="Wingdings" panose="05000000000000000000" pitchFamily="2" charset="2"/>
        <a:buChar char="§"/>
        <a:defRPr sz="1400">
          <a:solidFill>
            <a:schemeClr val="accent5"/>
          </a:solidFill>
          <a:latin typeface="+mn-lt"/>
          <a:ea typeface="+mn-ea"/>
          <a:cs typeface="+mn-cs"/>
        </a:defRPr>
      </a:lvl7pPr>
      <a:lvl8pPr marL="1371600" indent="-171450" algn="l" defTabSz="1838325" rtl="0" eaLnBrk="1" fontAlgn="base" hangingPunct="1">
        <a:spcBef>
          <a:spcPct val="25000"/>
        </a:spcBef>
        <a:spcAft>
          <a:spcPct val="0"/>
        </a:spcAft>
        <a:buClr>
          <a:srgbClr val="97999B"/>
        </a:buClr>
        <a:buSzPct val="100000"/>
        <a:buFont typeface="Arial" panose="020B0604020202020204" pitchFamily="34" charset="0"/>
        <a:buChar char="○"/>
        <a:defRPr sz="1400">
          <a:solidFill>
            <a:schemeClr val="accent5"/>
          </a:solidFill>
          <a:latin typeface="+mn-lt"/>
          <a:ea typeface="+mn-ea"/>
          <a:cs typeface="+mn-cs"/>
        </a:defRPr>
      </a:lvl8pPr>
      <a:lvl9pPr marL="1543050" indent="-171450" algn="l" defTabSz="1838325" rtl="0" eaLnBrk="1" fontAlgn="base" hangingPunct="1">
        <a:spcBef>
          <a:spcPct val="25000"/>
        </a:spcBef>
        <a:spcAft>
          <a:spcPct val="0"/>
        </a:spcAft>
        <a:buClr>
          <a:srgbClr val="97999B"/>
        </a:buClr>
        <a:buSzPct val="100000"/>
        <a:buFont typeface="Symbol"/>
        <a:buChar char="·"/>
        <a:defRPr sz="1400">
          <a:solidFill>
            <a:schemeClr val="accent5"/>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kb.hu/" TargetMode="Externa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hyperlink" Target="http://www.mkb.hu/" TargetMode="External"/><Relationship Id="rId2" Type="http://schemas.openxmlformats.org/officeDocument/2006/relationships/slideLayout" Target="../slideLayouts/slideLayout1.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2"/>
          <p:cNvSpPr>
            <a:spLocks noGrp="1" noChangeArrowheads="1"/>
          </p:cNvSpPr>
          <p:nvPr>
            <p:ph type="title" idx="4294967295"/>
          </p:nvPr>
        </p:nvSpPr>
        <p:spPr bwMode="gray">
          <a:xfrm>
            <a:off x="105966" y="265176"/>
            <a:ext cx="6644878" cy="230832"/>
          </a:xfrm>
        </p:spPr>
        <p:txBody>
          <a:bodyPr/>
          <a:lstStyle/>
          <a:p>
            <a:r>
              <a:rPr lang="en-US" sz="1500" dirty="0" smtClean="0">
                <a:latin typeface="Calibri" panose="020F0502020204030204" pitchFamily="34" charset="0"/>
              </a:rPr>
              <a:t>4 Year 95% Capital Protected Participation Notes</a:t>
            </a:r>
          </a:p>
        </p:txBody>
      </p:sp>
      <p:sp>
        <p:nvSpPr>
          <p:cNvPr id="6147" name="Rectangle 37"/>
          <p:cNvSpPr>
            <a:spLocks noGrp="1" noChangeArrowheads="1"/>
          </p:cNvSpPr>
          <p:nvPr>
            <p:ph sz="half" idx="1"/>
          </p:nvPr>
        </p:nvSpPr>
        <p:spPr bwMode="gray">
          <a:xfrm>
            <a:off x="105966" y="1057300"/>
            <a:ext cx="6638544" cy="2209836"/>
          </a:xfrm>
          <a:solidFill>
            <a:schemeClr val="bg1"/>
          </a:solidFill>
          <a:ln>
            <a:solidFill>
              <a:srgbClr val="00B0F0"/>
            </a:solidFill>
          </a:ln>
        </p:spPr>
        <p:txBody>
          <a:bodyPr wrap="square">
            <a:spAutoFit/>
          </a:bodyPr>
          <a:lstStyle/>
          <a:p>
            <a:pPr marL="182563" indent="-90488">
              <a:spcBef>
                <a:spcPts val="200"/>
              </a:spcBef>
              <a:buNone/>
              <a:tabLst>
                <a:tab pos="182563" algn="l"/>
              </a:tabLst>
            </a:pPr>
            <a:endParaRPr lang="en-US" sz="200" b="1" dirty="0" smtClean="0">
              <a:solidFill>
                <a:schemeClr val="accent1"/>
              </a:solidFill>
              <a:latin typeface="Calibri" panose="020F0502020204030204" pitchFamily="34" charset="0"/>
            </a:endParaRPr>
          </a:p>
          <a:p>
            <a:pPr marL="182563" indent="-90488">
              <a:spcBef>
                <a:spcPts val="200"/>
              </a:spcBef>
              <a:buNone/>
              <a:tabLst>
                <a:tab pos="182563" algn="l"/>
              </a:tabLst>
            </a:pPr>
            <a:r>
              <a:rPr lang="en-US" sz="1000" b="1" dirty="0" smtClean="0">
                <a:solidFill>
                  <a:schemeClr val="accent1"/>
                </a:solidFill>
                <a:latin typeface="Calibri" panose="020F0502020204030204" pitchFamily="34" charset="0"/>
              </a:rPr>
              <a:t>Investors </a:t>
            </a:r>
            <a:r>
              <a:rPr lang="en-US" sz="1000" b="1" dirty="0">
                <a:solidFill>
                  <a:schemeClr val="accent1"/>
                </a:solidFill>
                <a:latin typeface="Calibri" panose="020F0502020204030204" pitchFamily="34" charset="0"/>
              </a:rPr>
              <a:t>Seek / Can Accept</a:t>
            </a:r>
          </a:p>
          <a:p>
            <a:pPr marL="182563" indent="-90488">
              <a:spcBef>
                <a:spcPts val="200"/>
              </a:spcBef>
              <a:buClr>
                <a:schemeClr val="bg1"/>
              </a:buClr>
              <a:tabLst>
                <a:tab pos="182563" algn="l"/>
              </a:tabLst>
            </a:pPr>
            <a:r>
              <a:rPr lang="en-US" sz="920" dirty="0">
                <a:latin typeface="Calibri" panose="020F0502020204030204" pitchFamily="34" charset="0"/>
              </a:rPr>
              <a:t>Investors in the Notes have exposure towards </a:t>
            </a:r>
            <a:r>
              <a:rPr lang="en-US" sz="920" dirty="0" smtClean="0">
                <a:latin typeface="Calibri" panose="020F0502020204030204" pitchFamily="34" charset="0"/>
              </a:rPr>
              <a:t>a financial index: </a:t>
            </a:r>
            <a:r>
              <a:rPr lang="en-GB" sz="920" dirty="0" smtClean="0">
                <a:solidFill>
                  <a:srgbClr val="00B0F0"/>
                </a:solidFill>
                <a:latin typeface="Calibri" panose="020F0502020204030204" pitchFamily="34" charset="0"/>
              </a:rPr>
              <a:t>the </a:t>
            </a:r>
            <a:r>
              <a:rPr lang="en-GB" sz="920" dirty="0" err="1" smtClean="0">
                <a:solidFill>
                  <a:srgbClr val="00B0F0"/>
                </a:solidFill>
                <a:latin typeface="Calibri" panose="020F0502020204030204" pitchFamily="34" charset="0"/>
              </a:rPr>
              <a:t>iSTOXX</a:t>
            </a:r>
            <a:r>
              <a:rPr lang="en-GB" sz="920" dirty="0" smtClean="0">
                <a:solidFill>
                  <a:srgbClr val="00B0F0"/>
                </a:solidFill>
                <a:latin typeface="Calibri" panose="020F0502020204030204" pitchFamily="34" charset="0"/>
              </a:rPr>
              <a:t>® </a:t>
            </a:r>
            <a:r>
              <a:rPr lang="en-GB" sz="920" dirty="0">
                <a:solidFill>
                  <a:srgbClr val="00B0F0"/>
                </a:solidFill>
                <a:latin typeface="Calibri" panose="020F0502020204030204" pitchFamily="34" charset="0"/>
              </a:rPr>
              <a:t>Europe Economic Growth Select 50 Price </a:t>
            </a:r>
            <a:r>
              <a:rPr lang="en-GB" sz="920" dirty="0" smtClean="0">
                <a:solidFill>
                  <a:srgbClr val="00B0F0"/>
                </a:solidFill>
                <a:latin typeface="Calibri" panose="020F0502020204030204" pitchFamily="34" charset="0"/>
              </a:rPr>
              <a:t>EUR Index (the </a:t>
            </a:r>
            <a:r>
              <a:rPr lang="en-GB" sz="920" b="1" dirty="0" smtClean="0">
                <a:solidFill>
                  <a:srgbClr val="00B0F0"/>
                </a:solidFill>
                <a:latin typeface="Calibri" panose="020F0502020204030204" pitchFamily="34" charset="0"/>
              </a:rPr>
              <a:t>Index</a:t>
            </a:r>
            <a:r>
              <a:rPr lang="en-GB" sz="920" dirty="0" smtClean="0">
                <a:solidFill>
                  <a:srgbClr val="00B0F0"/>
                </a:solidFill>
                <a:latin typeface="Calibri" panose="020F0502020204030204" pitchFamily="34" charset="0"/>
              </a:rPr>
              <a:t>). </a:t>
            </a:r>
            <a:r>
              <a:rPr lang="en-US" sz="920" dirty="0" smtClean="0">
                <a:latin typeface="Calibri" panose="020F0502020204030204" pitchFamily="34" charset="0"/>
              </a:rPr>
              <a:t>The </a:t>
            </a:r>
            <a:r>
              <a:rPr lang="en-US" sz="920" dirty="0">
                <a:latin typeface="Calibri" panose="020F0502020204030204" pitchFamily="34" charset="0"/>
              </a:rPr>
              <a:t>return on the Notes depends on </a:t>
            </a:r>
            <a:r>
              <a:rPr lang="en-US" sz="920" dirty="0" smtClean="0">
                <a:latin typeface="Calibri" panose="020F0502020204030204" pitchFamily="34" charset="0"/>
              </a:rPr>
              <a:t>the performance of this Index.  Investors do </a:t>
            </a:r>
            <a:r>
              <a:rPr lang="en-US" sz="920" dirty="0">
                <a:latin typeface="Calibri" panose="020F0502020204030204" pitchFamily="34" charset="0"/>
              </a:rPr>
              <a:t>not participate in the direct performance of </a:t>
            </a:r>
            <a:r>
              <a:rPr lang="en-US" sz="920" dirty="0" smtClean="0">
                <a:latin typeface="Calibri" panose="020F0502020204030204" pitchFamily="34" charset="0"/>
              </a:rPr>
              <a:t>this Index.</a:t>
            </a:r>
          </a:p>
          <a:p>
            <a:pPr marL="182563" indent="-90488">
              <a:spcBef>
                <a:spcPts val="200"/>
              </a:spcBef>
              <a:buClr>
                <a:schemeClr val="bg1"/>
              </a:buClr>
              <a:tabLst>
                <a:tab pos="182563" algn="l"/>
              </a:tabLst>
            </a:pPr>
            <a:r>
              <a:rPr lang="en-US" sz="920" dirty="0" smtClean="0">
                <a:solidFill>
                  <a:srgbClr val="00B0F0"/>
                </a:solidFill>
                <a:latin typeface="Calibri" panose="020F0502020204030204" pitchFamily="34" charset="0"/>
              </a:rPr>
              <a:t>The </a:t>
            </a:r>
            <a:r>
              <a:rPr lang="en-US" sz="920" dirty="0">
                <a:solidFill>
                  <a:srgbClr val="00B0F0"/>
                </a:solidFill>
                <a:latin typeface="Calibri" panose="020F0502020204030204" pitchFamily="34" charset="0"/>
              </a:rPr>
              <a:t>Notes offer a potential return </a:t>
            </a:r>
            <a:r>
              <a:rPr lang="en-US" sz="920" dirty="0" smtClean="0">
                <a:solidFill>
                  <a:srgbClr val="00B0F0"/>
                </a:solidFill>
                <a:latin typeface="Calibri" panose="020F0502020204030204" pitchFamily="34" charset="0"/>
              </a:rPr>
              <a:t>based on the performance of the Index in notional terms. If the Index performs positively over the term of the Notes, that increase in performance is multiplied by a </a:t>
            </a:r>
            <a:r>
              <a:rPr lang="en-US" sz="920" dirty="0">
                <a:solidFill>
                  <a:srgbClr val="00B0F0"/>
                </a:solidFill>
                <a:latin typeface="Calibri" panose="020F0502020204030204" pitchFamily="34" charset="0"/>
              </a:rPr>
              <a:t>P</a:t>
            </a:r>
            <a:r>
              <a:rPr lang="en-US" sz="920" dirty="0" smtClean="0">
                <a:solidFill>
                  <a:srgbClr val="00B0F0"/>
                </a:solidFill>
                <a:latin typeface="Calibri" panose="020F0502020204030204" pitchFamily="34" charset="0"/>
              </a:rPr>
              <a:t>articipation  Rate of 120% - that is for each 1% increase in the Index over the term of the Notes, the investor receives a payout of 1.2%.  </a:t>
            </a:r>
            <a:r>
              <a:rPr lang="en-US" sz="920" dirty="0" smtClean="0">
                <a:latin typeface="Calibri" panose="020F0502020204030204" pitchFamily="34" charset="0"/>
              </a:rPr>
              <a:t>If the Index does not perform positively, investors will receive only their originally invested capital (the </a:t>
            </a:r>
            <a:r>
              <a:rPr lang="en-US" sz="920" b="1" dirty="0" smtClean="0">
                <a:latin typeface="Calibri" panose="020F0502020204030204" pitchFamily="34" charset="0"/>
              </a:rPr>
              <a:t>Initial Investment Amount</a:t>
            </a:r>
            <a:r>
              <a:rPr lang="en-US" sz="920" dirty="0" smtClean="0">
                <a:latin typeface="Calibri" panose="020F0502020204030204" pitchFamily="34" charset="0"/>
              </a:rPr>
              <a:t>) minus any negative performance of the Index, </a:t>
            </a:r>
            <a:r>
              <a:rPr lang="en-GB" sz="920" dirty="0" smtClean="0">
                <a:latin typeface="Calibri" panose="020F0502020204030204" pitchFamily="34" charset="0"/>
              </a:rPr>
              <a:t>subject to a maximum loss of 5% of the Initial Investment Amount</a:t>
            </a:r>
            <a:r>
              <a:rPr lang="en-US" sz="920" dirty="0" smtClean="0">
                <a:latin typeface="Calibri" panose="020F0502020204030204" pitchFamily="34" charset="0"/>
              </a:rPr>
              <a:t>. </a:t>
            </a:r>
            <a:endParaRPr lang="en-US" sz="920" dirty="0">
              <a:latin typeface="Calibri" panose="020F0502020204030204" pitchFamily="34" charset="0"/>
            </a:endParaRPr>
          </a:p>
          <a:p>
            <a:pPr marL="182563" indent="-90488">
              <a:spcBef>
                <a:spcPts val="200"/>
              </a:spcBef>
              <a:buClr>
                <a:schemeClr val="bg1"/>
              </a:buClr>
              <a:tabLst>
                <a:tab pos="182563" algn="l"/>
              </a:tabLst>
            </a:pPr>
            <a:r>
              <a:rPr lang="en-US" sz="920" dirty="0" smtClean="0">
                <a:solidFill>
                  <a:srgbClr val="00BDF2"/>
                </a:solidFill>
                <a:latin typeface="Calibri" panose="020F0502020204030204" pitchFamily="34" charset="0"/>
              </a:rPr>
              <a:t>95% capital protection at maturity.  </a:t>
            </a:r>
            <a:r>
              <a:rPr lang="en-US" sz="920" dirty="0">
                <a:latin typeface="Calibri" panose="020F0502020204030204" pitchFamily="34" charset="0"/>
              </a:rPr>
              <a:t>The Notes are </a:t>
            </a:r>
            <a:r>
              <a:rPr lang="en-US" sz="920" dirty="0" smtClean="0">
                <a:latin typeface="Calibri" panose="020F0502020204030204" pitchFamily="34" charset="0"/>
              </a:rPr>
              <a:t>95% capital </a:t>
            </a:r>
            <a:r>
              <a:rPr lang="en-US" sz="920" dirty="0">
                <a:latin typeface="Calibri" panose="020F0502020204030204" pitchFamily="34" charset="0"/>
              </a:rPr>
              <a:t>protected at </a:t>
            </a:r>
            <a:r>
              <a:rPr lang="en-US" sz="920" dirty="0" smtClean="0">
                <a:latin typeface="Calibri" panose="020F0502020204030204" pitchFamily="34" charset="0"/>
              </a:rPr>
              <a:t>maturity.  Investors may lose some </a:t>
            </a:r>
            <a:r>
              <a:rPr lang="en-US" sz="920" dirty="0">
                <a:latin typeface="Calibri" panose="020F0502020204030204" pitchFamily="34" charset="0"/>
              </a:rPr>
              <a:t>or all of </a:t>
            </a:r>
            <a:r>
              <a:rPr lang="en-US" sz="920" dirty="0" smtClean="0">
                <a:latin typeface="Calibri" panose="020F0502020204030204" pitchFamily="34" charset="0"/>
              </a:rPr>
              <a:t>their Initial Investment Amount if they seek to redeem the Notes prior to maturity. </a:t>
            </a:r>
            <a:endParaRPr lang="en-US" sz="920" dirty="0">
              <a:latin typeface="Calibri" panose="020F0502020204030204" pitchFamily="34" charset="0"/>
            </a:endParaRPr>
          </a:p>
          <a:p>
            <a:pPr marL="182563" indent="-90488">
              <a:spcBef>
                <a:spcPts val="200"/>
              </a:spcBef>
              <a:buClr>
                <a:schemeClr val="bg1"/>
              </a:buClr>
              <a:tabLst>
                <a:tab pos="182563" algn="l"/>
              </a:tabLst>
            </a:pPr>
            <a:r>
              <a:rPr lang="en-US" sz="920" dirty="0">
                <a:solidFill>
                  <a:srgbClr val="00BDF2"/>
                </a:solidFill>
                <a:latin typeface="Calibri" panose="020F0502020204030204" pitchFamily="34" charset="0"/>
              </a:rPr>
              <a:t>Counterparty risk: </a:t>
            </a:r>
            <a:r>
              <a:rPr lang="en-US" sz="920" dirty="0">
                <a:latin typeface="Calibri" panose="020F0502020204030204" pitchFamily="34" charset="0"/>
              </a:rPr>
              <a:t>Investors are exposed to the credit risk of the Issuer and the Guarantor. </a:t>
            </a:r>
            <a:r>
              <a:rPr lang="en-US" sz="920" dirty="0" smtClean="0">
                <a:latin typeface="Calibri" panose="020F0502020204030204" pitchFamily="34" charset="0"/>
              </a:rPr>
              <a:t> If </a:t>
            </a:r>
            <a:r>
              <a:rPr lang="en-US" sz="920" dirty="0">
                <a:latin typeface="Calibri" panose="020F0502020204030204" pitchFamily="34" charset="0"/>
              </a:rPr>
              <a:t>the Issuer and Guarantor were to become insolvent or unable to meet their payment obligations, investors may lose some or all of their investment and any returns due, irrespective of the performance of the underlying </a:t>
            </a:r>
            <a:r>
              <a:rPr lang="en-US" sz="920" dirty="0" smtClean="0">
                <a:latin typeface="Calibri" panose="020F0502020204030204" pitchFamily="34" charset="0"/>
              </a:rPr>
              <a:t>indices.</a:t>
            </a:r>
          </a:p>
          <a:p>
            <a:pPr marL="182563" indent="-90488">
              <a:spcBef>
                <a:spcPts val="200"/>
              </a:spcBef>
              <a:buClr>
                <a:schemeClr val="bg1"/>
              </a:buClr>
              <a:tabLst>
                <a:tab pos="182563" algn="l"/>
              </a:tabLst>
            </a:pPr>
            <a:endParaRPr lang="en-US" sz="200" dirty="0">
              <a:latin typeface="Calibri" panose="020F0502020204030204" pitchFamily="34" charset="0"/>
            </a:endParaRPr>
          </a:p>
        </p:txBody>
      </p:sp>
      <p:sp>
        <p:nvSpPr>
          <p:cNvPr id="14" name="Rectangle 37"/>
          <p:cNvSpPr>
            <a:spLocks noGrp="1" noChangeArrowheads="1"/>
          </p:cNvSpPr>
          <p:nvPr>
            <p:ph sz="half" idx="1"/>
          </p:nvPr>
        </p:nvSpPr>
        <p:spPr bwMode="gray">
          <a:xfrm>
            <a:off x="81582" y="3276600"/>
            <a:ext cx="6662928" cy="2205732"/>
          </a:xfrm>
          <a:noFill/>
        </p:spPr>
        <p:txBody>
          <a:bodyPr wrap="square">
            <a:spAutoFit/>
          </a:bodyPr>
          <a:lstStyle/>
          <a:p>
            <a:pPr marL="92075" indent="0">
              <a:spcBef>
                <a:spcPts val="200"/>
              </a:spcBef>
              <a:buNone/>
            </a:pPr>
            <a:r>
              <a:rPr lang="en-US" sz="1000" b="1" dirty="0" smtClean="0">
                <a:solidFill>
                  <a:schemeClr val="accent1"/>
                </a:solidFill>
                <a:latin typeface="Calibri" panose="020F0502020204030204" pitchFamily="34" charset="0"/>
              </a:rPr>
              <a:t>Overview</a:t>
            </a:r>
          </a:p>
          <a:p>
            <a:pPr marL="92075" indent="0">
              <a:spcBef>
                <a:spcPts val="200"/>
              </a:spcBef>
              <a:buNone/>
            </a:pPr>
            <a:r>
              <a:rPr lang="en-US" sz="920" dirty="0" smtClean="0">
                <a:latin typeface="Calibri" panose="020F0502020204030204" pitchFamily="34" charset="0"/>
              </a:rPr>
              <a:t>The return on an initial investment is dependent on the performance of the Index. Investors in the Notes will hold the view that at maturity (after 4 years) </a:t>
            </a:r>
            <a:r>
              <a:rPr lang="en-US" sz="920" dirty="0">
                <a:latin typeface="Calibri" panose="020F0502020204030204" pitchFamily="34" charset="0"/>
              </a:rPr>
              <a:t>the </a:t>
            </a:r>
            <a:r>
              <a:rPr lang="en-GB" sz="920" dirty="0">
                <a:latin typeface="Calibri" panose="020F0502020204030204" pitchFamily="34" charset="0"/>
              </a:rPr>
              <a:t>Index </a:t>
            </a:r>
            <a:r>
              <a:rPr lang="en-US" sz="920" dirty="0">
                <a:latin typeface="Calibri" panose="020F0502020204030204" pitchFamily="34" charset="0"/>
              </a:rPr>
              <a:t>will have appreciated in value</a:t>
            </a:r>
            <a:r>
              <a:rPr lang="en-US" sz="920" dirty="0" smtClean="0">
                <a:latin typeface="Calibri" panose="020F0502020204030204" pitchFamily="34" charset="0"/>
              </a:rPr>
              <a:t>. The Notes are 95% capital protected at maturity, and investors should be able to accept a 5% loss of their Initial Investment Amount. </a:t>
            </a:r>
            <a:endParaRPr lang="en-US" sz="400" dirty="0" smtClean="0">
              <a:latin typeface="Calibri" panose="020F0502020204030204" pitchFamily="34" charset="0"/>
            </a:endParaRPr>
          </a:p>
          <a:p>
            <a:pPr marL="92075" indent="0">
              <a:spcBef>
                <a:spcPts val="200"/>
              </a:spcBef>
              <a:buNone/>
            </a:pPr>
            <a:endParaRPr lang="en-US" sz="400" dirty="0" smtClean="0">
              <a:latin typeface="Calibri" panose="020F0502020204030204" pitchFamily="34" charset="0"/>
            </a:endParaRPr>
          </a:p>
          <a:p>
            <a:pPr marL="92075" indent="0">
              <a:spcBef>
                <a:spcPts val="200"/>
              </a:spcBef>
              <a:buNone/>
            </a:pPr>
            <a:endParaRPr lang="en-US" sz="400" dirty="0">
              <a:latin typeface="Calibri" panose="020F0502020204030204" pitchFamily="34" charset="0"/>
            </a:endParaRPr>
          </a:p>
          <a:p>
            <a:pPr marL="92075" indent="0">
              <a:spcBef>
                <a:spcPts val="200"/>
              </a:spcBef>
              <a:buNone/>
            </a:pPr>
            <a:r>
              <a:rPr lang="en-US" sz="1000" b="1" dirty="0" smtClean="0">
                <a:solidFill>
                  <a:schemeClr val="accent1"/>
                </a:solidFill>
                <a:latin typeface="Calibri" panose="020F0502020204030204" pitchFamily="34" charset="0"/>
              </a:rPr>
              <a:t>Performance Factor and Participation Rate</a:t>
            </a:r>
          </a:p>
          <a:p>
            <a:pPr marL="92075" lvl="0" indent="0">
              <a:spcBef>
                <a:spcPts val="200"/>
              </a:spcBef>
              <a:buNone/>
            </a:pPr>
            <a:r>
              <a:rPr lang="en-US" sz="920" dirty="0">
                <a:solidFill>
                  <a:srgbClr val="53565A"/>
                </a:solidFill>
                <a:latin typeface="Calibri" panose="020F0502020204030204" pitchFamily="34" charset="0"/>
                <a:ea typeface="ヒラギノ角ゴ Pro W3" pitchFamily="124" charset="-128"/>
              </a:rPr>
              <a:t>The performance of the Index is expressed as a percentage increase (or decrease), calculated from the </a:t>
            </a:r>
            <a:r>
              <a:rPr lang="en-US" sz="920" dirty="0" smtClean="0">
                <a:solidFill>
                  <a:srgbClr val="53565A"/>
                </a:solidFill>
                <a:latin typeface="Calibri" panose="020F0502020204030204" pitchFamily="34" charset="0"/>
                <a:ea typeface="ヒラギノ角ゴ Pro W3" pitchFamily="124" charset="-128"/>
              </a:rPr>
              <a:t>Initial Valuation Date </a:t>
            </a:r>
            <a:r>
              <a:rPr lang="en-US" sz="920" dirty="0">
                <a:solidFill>
                  <a:srgbClr val="53565A"/>
                </a:solidFill>
                <a:latin typeface="Calibri" panose="020F0502020204030204" pitchFamily="34" charset="0"/>
                <a:ea typeface="ヒラギノ角ゴ Pro W3" pitchFamily="124" charset="-128"/>
              </a:rPr>
              <a:t>up to the </a:t>
            </a:r>
            <a:r>
              <a:rPr lang="en-US" sz="920" dirty="0" smtClean="0">
                <a:solidFill>
                  <a:srgbClr val="53565A"/>
                </a:solidFill>
                <a:latin typeface="Calibri" panose="020F0502020204030204" pitchFamily="34" charset="0"/>
                <a:ea typeface="ヒラギノ角ゴ Pro W3" pitchFamily="124" charset="-128"/>
              </a:rPr>
              <a:t>Final Valuation </a:t>
            </a:r>
            <a:r>
              <a:rPr lang="en-US" sz="920" dirty="0">
                <a:solidFill>
                  <a:srgbClr val="53565A"/>
                </a:solidFill>
                <a:latin typeface="Calibri" panose="020F0502020204030204" pitchFamily="34" charset="0"/>
                <a:ea typeface="ヒラギノ角ゴ Pro W3" pitchFamily="124" charset="-128"/>
              </a:rPr>
              <a:t>Date.  The performance of </a:t>
            </a:r>
            <a:r>
              <a:rPr lang="en-GB" sz="920" dirty="0">
                <a:solidFill>
                  <a:srgbClr val="53565A"/>
                </a:solidFill>
                <a:latin typeface="Calibri" panose="020F0502020204030204" pitchFamily="34" charset="0"/>
                <a:ea typeface="ヒラギノ角ゴ Pro W3" pitchFamily="124" charset="-128"/>
              </a:rPr>
              <a:t>the Index as measured between the </a:t>
            </a:r>
            <a:r>
              <a:rPr lang="en-GB" sz="920" dirty="0" smtClean="0">
                <a:solidFill>
                  <a:srgbClr val="53565A"/>
                </a:solidFill>
                <a:latin typeface="Calibri" panose="020F0502020204030204" pitchFamily="34" charset="0"/>
                <a:ea typeface="ヒラギノ角ゴ Pro W3" pitchFamily="124" charset="-128"/>
              </a:rPr>
              <a:t>Initial Valuation Date </a:t>
            </a:r>
            <a:r>
              <a:rPr lang="en-GB" sz="920" dirty="0">
                <a:solidFill>
                  <a:srgbClr val="53565A"/>
                </a:solidFill>
                <a:latin typeface="Calibri" panose="020F0502020204030204" pitchFamily="34" charset="0"/>
                <a:ea typeface="ヒラギノ角ゴ Pro W3" pitchFamily="124" charset="-128"/>
              </a:rPr>
              <a:t>and </a:t>
            </a:r>
            <a:r>
              <a:rPr lang="en-GB" sz="920" dirty="0" smtClean="0">
                <a:solidFill>
                  <a:srgbClr val="53565A"/>
                </a:solidFill>
                <a:latin typeface="Calibri" panose="020F0502020204030204" pitchFamily="34" charset="0"/>
                <a:ea typeface="ヒラギノ角ゴ Pro W3" pitchFamily="124" charset="-128"/>
              </a:rPr>
              <a:t>the Final Valuation </a:t>
            </a:r>
            <a:r>
              <a:rPr lang="en-GB" sz="920" dirty="0">
                <a:solidFill>
                  <a:srgbClr val="53565A"/>
                </a:solidFill>
                <a:latin typeface="Calibri" panose="020F0502020204030204" pitchFamily="34" charset="0"/>
                <a:ea typeface="ヒラギノ角ゴ Pro W3" pitchFamily="124" charset="-128"/>
              </a:rPr>
              <a:t>Date (both dates included) is calculated as a percentage (the </a:t>
            </a:r>
            <a:r>
              <a:rPr lang="en-GB" sz="920" b="1" dirty="0">
                <a:solidFill>
                  <a:srgbClr val="53565A"/>
                </a:solidFill>
                <a:latin typeface="Calibri" panose="020F0502020204030204" pitchFamily="34" charset="0"/>
                <a:ea typeface="ヒラギノ角ゴ Pro W3" pitchFamily="124" charset="-128"/>
              </a:rPr>
              <a:t>Performance Factor</a:t>
            </a:r>
            <a:r>
              <a:rPr lang="en-GB" sz="920" dirty="0">
                <a:solidFill>
                  <a:srgbClr val="53565A"/>
                </a:solidFill>
                <a:latin typeface="Calibri" panose="020F0502020204030204" pitchFamily="34" charset="0"/>
                <a:ea typeface="ヒラギノ角ゴ Pro W3" pitchFamily="124" charset="-128"/>
              </a:rPr>
              <a:t>)</a:t>
            </a:r>
            <a:r>
              <a:rPr lang="en-US" sz="920" dirty="0">
                <a:solidFill>
                  <a:srgbClr val="53565A"/>
                </a:solidFill>
                <a:latin typeface="Calibri" panose="020F0502020204030204" pitchFamily="34" charset="0"/>
                <a:ea typeface="ヒラギノ角ゴ Pro W3" pitchFamily="124" charset="-128"/>
              </a:rPr>
              <a:t>. </a:t>
            </a:r>
          </a:p>
          <a:p>
            <a:pPr marL="263525">
              <a:spcBef>
                <a:spcPts val="200"/>
              </a:spcBef>
            </a:pPr>
            <a:r>
              <a:rPr lang="en-US" sz="920" dirty="0" smtClean="0">
                <a:solidFill>
                  <a:srgbClr val="53565A"/>
                </a:solidFill>
                <a:latin typeface="Calibri" panose="020F0502020204030204" pitchFamily="34" charset="0"/>
                <a:ea typeface="ヒラギノ角ゴ Pro W3" pitchFamily="124" charset="-128"/>
              </a:rPr>
              <a:t>If </a:t>
            </a:r>
            <a:r>
              <a:rPr lang="en-US" sz="920" dirty="0">
                <a:solidFill>
                  <a:srgbClr val="53565A"/>
                </a:solidFill>
                <a:latin typeface="Calibri" panose="020F0502020204030204" pitchFamily="34" charset="0"/>
                <a:ea typeface="ヒラギノ角ゴ Pro W3" pitchFamily="124" charset="-128"/>
              </a:rPr>
              <a:t>the Performance Factor of the Index is positive, </a:t>
            </a:r>
            <a:r>
              <a:rPr lang="en-US" sz="920" dirty="0" smtClean="0">
                <a:solidFill>
                  <a:srgbClr val="53565A"/>
                </a:solidFill>
                <a:latin typeface="Calibri" panose="020F0502020204030204" pitchFamily="34" charset="0"/>
                <a:ea typeface="ヒラギノ角ゴ Pro W3" pitchFamily="124" charset="-128"/>
              </a:rPr>
              <a:t>then at </a:t>
            </a:r>
            <a:r>
              <a:rPr lang="en-US" sz="920" dirty="0">
                <a:solidFill>
                  <a:srgbClr val="53565A"/>
                </a:solidFill>
                <a:latin typeface="Calibri" panose="020F0502020204030204" pitchFamily="34" charset="0"/>
                <a:ea typeface="ヒラギノ角ゴ Pro W3" pitchFamily="124" charset="-128"/>
              </a:rPr>
              <a:t>maturity </a:t>
            </a:r>
            <a:r>
              <a:rPr lang="en-US" sz="920" dirty="0" smtClean="0">
                <a:solidFill>
                  <a:srgbClr val="53565A"/>
                </a:solidFill>
                <a:latin typeface="Calibri" panose="020F0502020204030204" pitchFamily="34" charset="0"/>
                <a:ea typeface="ヒラギノ角ゴ Pro W3" pitchFamily="124" charset="-128"/>
              </a:rPr>
              <a:t>you will receive the </a:t>
            </a:r>
            <a:r>
              <a:rPr lang="en-US" sz="920" dirty="0">
                <a:solidFill>
                  <a:srgbClr val="53565A"/>
                </a:solidFill>
                <a:latin typeface="Calibri" panose="020F0502020204030204" pitchFamily="34" charset="0"/>
                <a:ea typeface="ヒラギノ角ゴ Pro W3" pitchFamily="124" charset="-128"/>
              </a:rPr>
              <a:t>Initial Investment Amount, plus the </a:t>
            </a:r>
            <a:r>
              <a:rPr lang="en-US" sz="920" dirty="0" smtClean="0">
                <a:solidFill>
                  <a:srgbClr val="53565A"/>
                </a:solidFill>
                <a:latin typeface="Calibri" panose="020F0502020204030204" pitchFamily="34" charset="0"/>
                <a:ea typeface="ヒラギノ角ゴ Pro W3" pitchFamily="124" charset="-128"/>
              </a:rPr>
              <a:t>Initial Investment Amount multiplied by the Performance </a:t>
            </a:r>
            <a:r>
              <a:rPr lang="en-US" sz="920" dirty="0">
                <a:solidFill>
                  <a:srgbClr val="53565A"/>
                </a:solidFill>
                <a:latin typeface="Calibri" panose="020F0502020204030204" pitchFamily="34" charset="0"/>
                <a:ea typeface="ヒラギノ角ゴ Pro W3" pitchFamily="124" charset="-128"/>
              </a:rPr>
              <a:t>Factor multiplied by the Participation Rate of 120%. </a:t>
            </a:r>
          </a:p>
          <a:p>
            <a:pPr marL="263525">
              <a:spcBef>
                <a:spcPts val="200"/>
              </a:spcBef>
            </a:pPr>
            <a:r>
              <a:rPr lang="en-US" sz="920" dirty="0" smtClean="0">
                <a:solidFill>
                  <a:srgbClr val="53565A"/>
                </a:solidFill>
                <a:latin typeface="Calibri" panose="020F0502020204030204" pitchFamily="34" charset="0"/>
                <a:ea typeface="ヒラギノ角ゴ Pro W3" pitchFamily="124" charset="-128"/>
              </a:rPr>
              <a:t>If </a:t>
            </a:r>
            <a:r>
              <a:rPr lang="en-US" sz="920" dirty="0">
                <a:solidFill>
                  <a:srgbClr val="53565A"/>
                </a:solidFill>
                <a:latin typeface="Calibri" panose="020F0502020204030204" pitchFamily="34" charset="0"/>
                <a:ea typeface="ヒラギノ角ゴ Pro W3" pitchFamily="124" charset="-128"/>
              </a:rPr>
              <a:t>the Performance Factor of the Index is negative, then at maturity you will receive</a:t>
            </a:r>
            <a:r>
              <a:rPr lang="en-US" sz="920" dirty="0" smtClean="0">
                <a:solidFill>
                  <a:srgbClr val="53565A"/>
                </a:solidFill>
                <a:latin typeface="Calibri" panose="020F0502020204030204" pitchFamily="34" charset="0"/>
                <a:ea typeface="ヒラギノ角ゴ Pro W3" pitchFamily="124" charset="-128"/>
              </a:rPr>
              <a:t> </a:t>
            </a:r>
            <a:r>
              <a:rPr lang="en-US" sz="920" dirty="0">
                <a:solidFill>
                  <a:srgbClr val="53565A"/>
                </a:solidFill>
                <a:latin typeface="Calibri" panose="020F0502020204030204" pitchFamily="34" charset="0"/>
                <a:ea typeface="ヒラギノ角ゴ Pro W3" pitchFamily="124" charset="-128"/>
              </a:rPr>
              <a:t>the Initial Investment Amount multiplied by the Performance Factor, subject to a minimum return of 95% (maximum loss of 5</a:t>
            </a:r>
            <a:r>
              <a:rPr lang="en-US" sz="920" dirty="0" smtClean="0">
                <a:solidFill>
                  <a:srgbClr val="53565A"/>
                </a:solidFill>
                <a:latin typeface="Calibri" panose="020F0502020204030204" pitchFamily="34" charset="0"/>
                <a:ea typeface="ヒラギノ角ゴ Pro W3" pitchFamily="124" charset="-128"/>
              </a:rPr>
              <a:t>%) of the Initial Investment Amount.</a:t>
            </a:r>
            <a:endParaRPr lang="en-US" sz="920" dirty="0">
              <a:solidFill>
                <a:srgbClr val="53565A"/>
              </a:solidFill>
              <a:latin typeface="Calibri" panose="020F0502020204030204" pitchFamily="34" charset="0"/>
              <a:ea typeface="ヒラギノ角ゴ Pro W3" pitchFamily="124" charset="-128"/>
            </a:endParaRPr>
          </a:p>
          <a:p>
            <a:pPr marL="92075" indent="0">
              <a:spcBef>
                <a:spcPts val="200"/>
              </a:spcBef>
              <a:buNone/>
            </a:pPr>
            <a:endParaRPr lang="en-US" sz="1000" b="1" dirty="0" smtClean="0">
              <a:solidFill>
                <a:schemeClr val="accent1"/>
              </a:solidFill>
              <a:latin typeface="Calibri" panose="020F0502020204030204" pitchFamily="34" charset="0"/>
            </a:endParaRPr>
          </a:p>
        </p:txBody>
      </p:sp>
      <p:sp>
        <p:nvSpPr>
          <p:cNvPr id="23" name="TextBox 22"/>
          <p:cNvSpPr txBox="1"/>
          <p:nvPr/>
        </p:nvSpPr>
        <p:spPr bwMode="gray">
          <a:xfrm>
            <a:off x="105966" y="7305273"/>
            <a:ext cx="6638544" cy="238527"/>
          </a:xfrm>
          <a:prstGeom prst="rect">
            <a:avLst/>
          </a:prstGeom>
          <a:noFill/>
          <a:ln>
            <a:solidFill>
              <a:srgbClr val="CB6015"/>
            </a:solidFill>
          </a:ln>
        </p:spPr>
        <p:txBody>
          <a:bodyPr wrap="square" rtlCol="0">
            <a:spAutoFit/>
          </a:bodyPr>
          <a:lstStyle/>
          <a:p>
            <a:r>
              <a:rPr lang="en-GB" sz="950" dirty="0" smtClean="0">
                <a:solidFill>
                  <a:srgbClr val="CB6015"/>
                </a:solidFill>
                <a:latin typeface="Calibri" panose="020F0502020204030204" pitchFamily="34" charset="0"/>
              </a:rPr>
              <a:t>INVESTMENT PRODUCT: NOT A DEPOSIT | NO BANK GUARANTEE | NO GOVERNMENT GUARANTEE | MAY LOSE VALUE</a:t>
            </a:r>
            <a:endParaRPr lang="en-GB" sz="950" dirty="0">
              <a:solidFill>
                <a:srgbClr val="CB6015"/>
              </a:solidFill>
              <a:latin typeface="Calibri" panose="020F0502020204030204" pitchFamily="34" charset="0"/>
            </a:endParaRPr>
          </a:p>
        </p:txBody>
      </p:sp>
      <p:sp>
        <p:nvSpPr>
          <p:cNvPr id="24" name="TextBox 23"/>
          <p:cNvSpPr txBox="1"/>
          <p:nvPr/>
        </p:nvSpPr>
        <p:spPr bwMode="gray">
          <a:xfrm>
            <a:off x="152400" y="7605861"/>
            <a:ext cx="6592110" cy="1461939"/>
          </a:xfrm>
          <a:prstGeom prst="rect">
            <a:avLst/>
          </a:prstGeom>
          <a:noFill/>
        </p:spPr>
        <p:txBody>
          <a:bodyPr wrap="square" lIns="0" tIns="0" rIns="0" bIns="0" rtlCol="0">
            <a:spAutoFit/>
          </a:bodyPr>
          <a:lstStyle/>
          <a:p>
            <a:pPr algn="l"/>
            <a:r>
              <a:rPr lang="en-GB" sz="920" dirty="0" smtClean="0">
                <a:latin typeface="Calibri" panose="020F0502020204030204" pitchFamily="34" charset="0"/>
              </a:rPr>
              <a:t>This material has been prepared for marketing purposes in connection with a public offer of Notes in Hungary. It is provided to potential investors for information only and is non-binding. </a:t>
            </a:r>
            <a:r>
              <a:rPr lang="en-GB" sz="920" b="1" dirty="0" smtClean="0">
                <a:solidFill>
                  <a:srgbClr val="CB6015"/>
                </a:solidFill>
                <a:latin typeface="Calibri" panose="020F0502020204030204" pitchFamily="34" charset="0"/>
              </a:rPr>
              <a:t>It should be read in conjunction with the relevant Issuer Underlying Linked Notes Base Prospectus dated 2 February 2018 and any supplements thereto (the “Prospectus”) and the related final terms in respect of these Notes (the “Final Terms”) (the Prospectus and the Final Terms, together, the “Offering Document”) and the relevant Key Information Document (KID), which outline the specific product terms and describe certain risks. </a:t>
            </a:r>
            <a:r>
              <a:rPr lang="en-GB" sz="920" dirty="0" smtClean="0">
                <a:latin typeface="Calibri" panose="020F0502020204030204" pitchFamily="34" charset="0"/>
              </a:rPr>
              <a:t>These documents have been published in connection with the public offering of the Notes and are </a:t>
            </a:r>
            <a:r>
              <a:rPr lang="en-GB" sz="920" dirty="0">
                <a:latin typeface="Calibri" panose="020F0502020204030204" pitchFamily="34" charset="0"/>
              </a:rPr>
              <a:t>available </a:t>
            </a:r>
            <a:r>
              <a:rPr lang="en-GB" sz="920" dirty="0" smtClean="0">
                <a:latin typeface="Calibri" panose="020F0502020204030204" pitchFamily="34" charset="0"/>
              </a:rPr>
              <a:t>to potential investors for inspection and downloading on </a:t>
            </a:r>
            <a:r>
              <a:rPr lang="en-GB" sz="920" dirty="0">
                <a:latin typeface="Calibri" panose="020F0502020204030204" pitchFamily="34" charset="0"/>
              </a:rPr>
              <a:t>the website of </a:t>
            </a:r>
            <a:r>
              <a:rPr lang="en-IE" sz="920" dirty="0">
                <a:latin typeface="Calibri" panose="020F0502020204030204" pitchFamily="34" charset="0"/>
              </a:rPr>
              <a:t>MKB Bank ZRT (</a:t>
            </a:r>
            <a:r>
              <a:rPr lang="en-IE" sz="920" u="sng" dirty="0" smtClean="0">
                <a:latin typeface="Calibri" panose="020F0502020204030204" pitchFamily="34" charset="0"/>
                <a:hlinkClick r:id="rId3"/>
              </a:rPr>
              <a:t>www.mkb.hu</a:t>
            </a:r>
            <a:r>
              <a:rPr lang="en-IE" sz="920" dirty="0" smtClean="0">
                <a:latin typeface="Calibri" panose="020F0502020204030204" pitchFamily="34" charset="0"/>
              </a:rPr>
              <a:t>), </a:t>
            </a:r>
            <a:r>
              <a:rPr lang="en-IE" sz="920" dirty="0">
                <a:latin typeface="Calibri" panose="020F0502020204030204" pitchFamily="34" charset="0"/>
              </a:rPr>
              <a:t>the relevant Authorised Offeror / Distributor of the Notes in Hungary. </a:t>
            </a:r>
            <a:r>
              <a:rPr lang="en-GB" sz="920" dirty="0" smtClean="0">
                <a:latin typeface="Calibri" panose="020F0502020204030204" pitchFamily="34" charset="0"/>
              </a:rPr>
              <a:t>Investors should seek clarification and advice from their financial advisor and ensure they understand the product prior to making an investment. The information included in this marketing communication is generic in nature and makes no consideration towards the personal circumstances, needs or understanding of readers and potential investors.</a:t>
            </a:r>
            <a:endParaRPr lang="en-GB" sz="920" dirty="0">
              <a:latin typeface="Calibri" panose="020F0502020204030204" pitchFamily="34" charset="0"/>
            </a:endParaRPr>
          </a:p>
        </p:txBody>
      </p:sp>
      <p:sp>
        <p:nvSpPr>
          <p:cNvPr id="2" name="TextBox 1"/>
          <p:cNvSpPr txBox="1"/>
          <p:nvPr/>
        </p:nvSpPr>
        <p:spPr>
          <a:xfrm>
            <a:off x="0" y="609600"/>
            <a:ext cx="7010400" cy="400110"/>
          </a:xfrm>
          <a:prstGeom prst="rect">
            <a:avLst/>
          </a:prstGeom>
          <a:noFill/>
        </p:spPr>
        <p:txBody>
          <a:bodyPr wrap="square" rtlCol="0">
            <a:spAutoFit/>
          </a:bodyPr>
          <a:lstStyle/>
          <a:p>
            <a:pPr algn="l"/>
            <a:r>
              <a:rPr lang="en-GB" sz="1000" b="1" baseline="0" dirty="0" smtClean="0">
                <a:solidFill>
                  <a:srgbClr val="CB6015"/>
                </a:solidFill>
                <a:latin typeface="Calibri" panose="020F0502020204030204" pitchFamily="34" charset="0"/>
                <a:ea typeface="+mj-ea"/>
              </a:rPr>
              <a:t>PRODUCT BROCHURE –  </a:t>
            </a:r>
            <a:br>
              <a:rPr lang="en-GB" sz="1000" b="1" baseline="0" dirty="0" smtClean="0">
                <a:solidFill>
                  <a:srgbClr val="CB6015"/>
                </a:solidFill>
                <a:latin typeface="Calibri" panose="020F0502020204030204" pitchFamily="34" charset="0"/>
                <a:ea typeface="+mj-ea"/>
              </a:rPr>
            </a:br>
            <a:r>
              <a:rPr lang="en-GB" sz="1000" b="1" dirty="0" smtClean="0">
                <a:solidFill>
                  <a:srgbClr val="CB6015"/>
                </a:solidFill>
                <a:latin typeface="Calibri" panose="020F0502020204030204" pitchFamily="34" charset="0"/>
                <a:ea typeface="+mj-ea"/>
              </a:rPr>
              <a:t>MARKETING </a:t>
            </a:r>
            <a:r>
              <a:rPr lang="en-GB" sz="1000" b="1" dirty="0">
                <a:solidFill>
                  <a:srgbClr val="CB6015"/>
                </a:solidFill>
                <a:latin typeface="Calibri" panose="020F0502020204030204" pitchFamily="34" charset="0"/>
                <a:ea typeface="+mj-ea"/>
              </a:rPr>
              <a:t>MATERIAL PREPARED IN CONNECTION WITH A PUBLIC OFFERING OF NOTES IN HUNGARY </a:t>
            </a:r>
          </a:p>
        </p:txBody>
      </p:sp>
      <p:sp>
        <p:nvSpPr>
          <p:cNvPr id="6152" name="Rectangle 6151"/>
          <p:cNvSpPr/>
          <p:nvPr/>
        </p:nvSpPr>
        <p:spPr>
          <a:xfrm>
            <a:off x="152400" y="5720072"/>
            <a:ext cx="6569250" cy="1366528"/>
          </a:xfrm>
          <a:prstGeom prst="rect">
            <a:avLst/>
          </a:prstGeom>
          <a:solidFill>
            <a:srgbClr val="002060"/>
          </a:solidFill>
        </p:spPr>
        <p:txBody>
          <a:bodyPr wrap="square">
            <a:spAutoFit/>
          </a:bodyPr>
          <a:lstStyle/>
          <a:p>
            <a:pPr algn="l"/>
            <a:r>
              <a:rPr lang="en-GB" sz="1000" b="1" dirty="0">
                <a:solidFill>
                  <a:schemeClr val="bg1"/>
                </a:solidFill>
                <a:latin typeface="Calibri" panose="020F0502020204030204" pitchFamily="34" charset="0"/>
                <a:ea typeface="+mn-ea"/>
              </a:rPr>
              <a:t>About the Index </a:t>
            </a:r>
            <a:r>
              <a:rPr lang="en-GB" sz="920" dirty="0">
                <a:solidFill>
                  <a:schemeClr val="bg1"/>
                </a:solidFill>
                <a:latin typeface="Calibri" panose="020F0502020204030204" pitchFamily="34" charset="0"/>
              </a:rPr>
              <a:t>(Source: </a:t>
            </a:r>
            <a:r>
              <a:rPr lang="en-GB" sz="920" b="1" dirty="0">
                <a:solidFill>
                  <a:schemeClr val="bg1"/>
                </a:solidFill>
                <a:latin typeface="Calibri" panose="020F0502020204030204" pitchFamily="34" charset="0"/>
              </a:rPr>
              <a:t>STOXX</a:t>
            </a:r>
            <a:r>
              <a:rPr lang="en-GB" sz="920" dirty="0">
                <a:solidFill>
                  <a:schemeClr val="bg1"/>
                </a:solidFill>
                <a:latin typeface="Calibri" panose="020F0502020204030204" pitchFamily="34" charset="0"/>
              </a:rPr>
              <a:t>. For further </a:t>
            </a:r>
            <a:r>
              <a:rPr lang="en-GB" sz="920" dirty="0" smtClean="0">
                <a:solidFill>
                  <a:schemeClr val="bg1"/>
                </a:solidFill>
                <a:latin typeface="Calibri" panose="020F0502020204030204" pitchFamily="34" charset="0"/>
              </a:rPr>
              <a:t>information including Index Methodology, </a:t>
            </a:r>
            <a:r>
              <a:rPr lang="en-GB" sz="920" dirty="0">
                <a:solidFill>
                  <a:schemeClr val="bg1"/>
                </a:solidFill>
                <a:latin typeface="Calibri" panose="020F0502020204030204" pitchFamily="34" charset="0"/>
              </a:rPr>
              <a:t>please visit the STOXX website)</a:t>
            </a:r>
          </a:p>
          <a:p>
            <a:pPr algn="l"/>
            <a:r>
              <a:rPr lang="en-GB" sz="920" dirty="0">
                <a:solidFill>
                  <a:schemeClr val="bg1"/>
                </a:solidFill>
                <a:latin typeface="Calibri" panose="020F0502020204030204" pitchFamily="34" charset="0"/>
              </a:rPr>
              <a:t> </a:t>
            </a:r>
          </a:p>
          <a:p>
            <a:pPr algn="l"/>
            <a:r>
              <a:rPr lang="en-GB" sz="920" b="1" dirty="0">
                <a:solidFill>
                  <a:schemeClr val="bg1"/>
                </a:solidFill>
                <a:latin typeface="Calibri" panose="020F0502020204030204" pitchFamily="34" charset="0"/>
              </a:rPr>
              <a:t>Index Description: </a:t>
            </a:r>
            <a:r>
              <a:rPr lang="en-GB" sz="920" dirty="0">
                <a:solidFill>
                  <a:schemeClr val="bg1"/>
                </a:solidFill>
                <a:latin typeface="Calibri" panose="020F0502020204030204" pitchFamily="34" charset="0"/>
              </a:rPr>
              <a:t>The </a:t>
            </a:r>
            <a:r>
              <a:rPr lang="en-GB" sz="920" dirty="0" err="1">
                <a:solidFill>
                  <a:schemeClr val="bg1"/>
                </a:solidFill>
                <a:latin typeface="Calibri" panose="020F0502020204030204" pitchFamily="34" charset="0"/>
              </a:rPr>
              <a:t>iSTOXX</a:t>
            </a:r>
            <a:r>
              <a:rPr lang="en-GB" sz="920" dirty="0">
                <a:solidFill>
                  <a:schemeClr val="bg1"/>
                </a:solidFill>
                <a:latin typeface="Calibri" panose="020F0502020204030204" pitchFamily="34" charset="0"/>
              </a:rPr>
              <a:t>® Europe Economic Growth Select 50 Index aims at investing in liquid, low volatility and high dividend stocks from the STOXX® Europe 600 Index. The 50 constituents are weighted according to an Economic Growth score defined as an exposure weighted average of the IMF’s GDP growth projection for the countries in which those companies generate their revenues. This way, companies with the highest exposure to countries with the highest estimated Economic growth, receive the biggest weight.</a:t>
            </a:r>
          </a:p>
          <a:p>
            <a:pPr algn="l"/>
            <a:r>
              <a:rPr lang="en-GB" sz="920" dirty="0">
                <a:solidFill>
                  <a:schemeClr val="bg1"/>
                </a:solidFill>
                <a:latin typeface="Calibri" panose="020F0502020204030204" pitchFamily="34" charset="0"/>
              </a:rPr>
              <a:t> </a:t>
            </a:r>
          </a:p>
          <a:p>
            <a:pPr algn="l"/>
            <a:r>
              <a:rPr lang="en-GB" sz="920" b="1" dirty="0">
                <a:solidFill>
                  <a:schemeClr val="bg1"/>
                </a:solidFill>
                <a:latin typeface="Calibri" panose="020F0502020204030204" pitchFamily="34" charset="0"/>
              </a:rPr>
              <a:t>Key facts: </a:t>
            </a:r>
            <a:r>
              <a:rPr lang="en-GB" sz="920" dirty="0">
                <a:solidFill>
                  <a:schemeClr val="bg1"/>
                </a:solidFill>
                <a:latin typeface="Calibri" panose="020F0502020204030204" pitchFamily="34" charset="0"/>
              </a:rPr>
              <a:t>Liquid Universe | Balanced Approach between the volatility and dividend screenings |  Innovative weighting scheme whereby companies with the highest exposure to countries with the highest estimated Economic growth receive the largest </a:t>
            </a:r>
            <a:r>
              <a:rPr lang="en-GB" sz="920" dirty="0" smtClean="0">
                <a:solidFill>
                  <a:schemeClr val="bg1"/>
                </a:solidFill>
                <a:latin typeface="Calibri" panose="020F0502020204030204" pitchFamily="34" charset="0"/>
              </a:rPr>
              <a:t>weight</a:t>
            </a:r>
            <a:endParaRPr lang="en-GB" dirty="0">
              <a:solidFill>
                <a:schemeClr val="bg1"/>
              </a:solidFill>
            </a:endParaRPr>
          </a:p>
        </p:txBody>
      </p:sp>
    </p:spTree>
    <p:custDataLst>
      <p:tags r:id="rId1"/>
    </p:custDataLst>
    <p:extLst>
      <p:ext uri="{BB962C8B-B14F-4D97-AF65-F5344CB8AC3E}">
        <p14:creationId xmlns:p14="http://schemas.microsoft.com/office/powerpoint/2010/main" val="981466637"/>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1758139043"/>
              </p:ext>
            </p:extLst>
          </p:nvPr>
        </p:nvGraphicFramePr>
        <p:xfrm>
          <a:off x="76200" y="28885"/>
          <a:ext cx="2209800" cy="8299704"/>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xmlns="" val="20000"/>
                    </a:ext>
                  </a:extLst>
                </a:gridCol>
                <a:gridCol w="1447800">
                  <a:extLst>
                    <a:ext uri="{9D8B030D-6E8A-4147-A177-3AD203B41FA5}">
                      <a16:colId xmlns:a16="http://schemas.microsoft.com/office/drawing/2014/main" xmlns="" val="20001"/>
                    </a:ext>
                  </a:extLst>
                </a:gridCol>
              </a:tblGrid>
              <a:tr h="202557">
                <a:tc gridSpan="2">
                  <a:txBody>
                    <a:bodyPr/>
                    <a:lstStyle/>
                    <a:p>
                      <a:r>
                        <a:rPr lang="en-GB" sz="1000" b="1" kern="1200" dirty="0" smtClean="0">
                          <a:solidFill>
                            <a:schemeClr val="accent1"/>
                          </a:solidFill>
                          <a:latin typeface="Calibri" panose="020F0502020204030204" pitchFamily="34" charset="0"/>
                          <a:ea typeface="+mn-ea"/>
                          <a:cs typeface="+mn-cs"/>
                        </a:rPr>
                        <a:t>Key Facts</a:t>
                      </a:r>
                      <a:endParaRPr lang="en-GB" sz="1000" b="1" kern="1200" dirty="0">
                        <a:solidFill>
                          <a:schemeClr val="accent1"/>
                        </a:solidFill>
                        <a:latin typeface="Calibri" panose="020F0502020204030204" pitchFamily="34" charset="0"/>
                        <a:ea typeface="+mn-ea"/>
                        <a:cs typeface="+mn-cs"/>
                      </a:endParaRPr>
                    </a:p>
                  </a:txBody>
                  <a:tcPr marL="27432" marR="27432" marT="27432" marB="27432">
                    <a:lnL w="12700" cmpd="sng">
                      <a:noFill/>
                    </a:lnL>
                    <a:lnR w="12700" cmpd="sng">
                      <a:noFill/>
                    </a:lnR>
                    <a:lnT w="12700" cmpd="sng">
                      <a:noFill/>
                    </a:lnT>
                    <a:lnB w="63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tc>
                <a:extLst>
                  <a:ext uri="{0D108BD9-81ED-4DB2-BD59-A6C34878D82A}">
                    <a16:rowId xmlns:a16="http://schemas.microsoft.com/office/drawing/2014/main" xmlns="" val="10000"/>
                  </a:ext>
                </a:extLst>
              </a:tr>
              <a:tr h="144851">
                <a:tc>
                  <a:txBody>
                    <a:bodyPr/>
                    <a:lstStyle/>
                    <a:p>
                      <a:r>
                        <a:rPr lang="en-GB" sz="800" b="0" kern="1200" dirty="0" smtClean="0">
                          <a:solidFill>
                            <a:schemeClr val="accent1"/>
                          </a:solidFill>
                          <a:latin typeface="Calibri" panose="020F0502020204030204" pitchFamily="34" charset="0"/>
                          <a:ea typeface="+mn-ea"/>
                          <a:cs typeface="+mn-cs"/>
                        </a:rPr>
                        <a:t>Underlying</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GB" sz="800" b="0" kern="1200" dirty="0" err="1" smtClean="0">
                          <a:solidFill>
                            <a:schemeClr val="dk1"/>
                          </a:solidFill>
                          <a:effectLst/>
                          <a:latin typeface="Calibri" panose="020F0502020204030204" pitchFamily="34" charset="0"/>
                          <a:ea typeface="+mn-ea"/>
                          <a:cs typeface="+mn-cs"/>
                        </a:rPr>
                        <a:t>iSTOXX</a:t>
                      </a:r>
                      <a:r>
                        <a:rPr lang="en-GB" sz="800" b="0" kern="1200" dirty="0" smtClean="0">
                          <a:solidFill>
                            <a:schemeClr val="dk1"/>
                          </a:solidFill>
                          <a:effectLst/>
                          <a:latin typeface="Calibri" panose="020F0502020204030204" pitchFamily="34" charset="0"/>
                          <a:ea typeface="+mn-ea"/>
                          <a:cs typeface="+mn-cs"/>
                        </a:rPr>
                        <a:t>® Europe Economic Growth Select 50 Price EUR Index</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rgbClr val="002060"/>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46019">
                <a:tc>
                  <a:txBody>
                    <a:bodyPr/>
                    <a:lstStyle/>
                    <a:p>
                      <a:r>
                        <a:rPr lang="en-GB" sz="800" b="0" kern="1200" dirty="0" smtClean="0">
                          <a:solidFill>
                            <a:schemeClr val="accent1"/>
                          </a:solidFill>
                          <a:latin typeface="Calibri" panose="020F0502020204030204" pitchFamily="34" charset="0"/>
                          <a:ea typeface="+mn-ea"/>
                          <a:cs typeface="+mn-cs"/>
                        </a:rPr>
                        <a:t>Issuer</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US" sz="800" b="0" kern="1200" dirty="0" smtClean="0">
                          <a:solidFill>
                            <a:schemeClr val="dk1"/>
                          </a:solidFill>
                          <a:effectLst/>
                          <a:latin typeface="Calibri" panose="020F0502020204030204" pitchFamily="34" charset="0"/>
                          <a:ea typeface="+mn-ea"/>
                          <a:cs typeface="+mn-cs"/>
                        </a:rPr>
                        <a:t>Citigroup Global Markets Funding Luxembourg S.C.A. ("CGMFL"), </a:t>
                      </a:r>
                      <a:r>
                        <a:rPr lang="en-GB" sz="800" b="0" kern="1200" dirty="0" smtClean="0">
                          <a:solidFill>
                            <a:schemeClr val="dk1"/>
                          </a:solidFill>
                          <a:effectLst/>
                          <a:latin typeface="Calibri" panose="020F0502020204030204" pitchFamily="34" charset="0"/>
                          <a:ea typeface="+mn-ea"/>
                          <a:cs typeface="+mn-cs"/>
                        </a:rPr>
                        <a:t>with a guarantee by Citigroup Global Markets Limited</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0">
                <a:tc>
                  <a:txBody>
                    <a:bodyPr/>
                    <a:lstStyle/>
                    <a:p>
                      <a:r>
                        <a:rPr lang="en-GB" sz="800" b="0" kern="1200" dirty="0" smtClean="0">
                          <a:solidFill>
                            <a:schemeClr val="accent1"/>
                          </a:solidFill>
                          <a:latin typeface="Calibri" panose="020F0502020204030204" pitchFamily="34" charset="0"/>
                          <a:ea typeface="+mn-ea"/>
                          <a:cs typeface="+mn-cs"/>
                        </a:rPr>
                        <a:t>Offer</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GB" sz="800" b="0" kern="1200" dirty="0" smtClean="0">
                          <a:solidFill>
                            <a:schemeClr val="dk1"/>
                          </a:solidFill>
                          <a:effectLst/>
                          <a:latin typeface="Calibri" panose="020F0502020204030204" pitchFamily="34" charset="0"/>
                          <a:ea typeface="+mn-ea"/>
                          <a:cs typeface="+mn-cs"/>
                        </a:rPr>
                        <a:t>Public Offer in Hungary</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17419">
                <a:tc>
                  <a:txBody>
                    <a:bodyPr/>
                    <a:lstStyle/>
                    <a:p>
                      <a:r>
                        <a:rPr lang="en-GB" sz="800" b="0" kern="1200" dirty="0" smtClean="0">
                          <a:solidFill>
                            <a:schemeClr val="accent1"/>
                          </a:solidFill>
                          <a:latin typeface="Calibri" panose="020F0502020204030204" pitchFamily="34" charset="0"/>
                          <a:ea typeface="+mn-ea"/>
                          <a:cs typeface="+mn-cs"/>
                        </a:rPr>
                        <a:t>ISIN</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0" kern="1200" dirty="0" smtClean="0">
                          <a:solidFill>
                            <a:srgbClr val="FF0000"/>
                          </a:solidFill>
                          <a:effectLst/>
                          <a:latin typeface="Calibri" panose="020F0502020204030204" pitchFamily="34" charset="0"/>
                          <a:ea typeface="+mn-ea"/>
                          <a:cs typeface="+mn-cs"/>
                        </a:rPr>
                        <a:t>XS1890042143</a:t>
                      </a:r>
                      <a:endParaRPr lang="hu" sz="800" b="0" kern="1200" dirty="0" smtClean="0">
                        <a:solidFill>
                          <a:srgbClr val="FF0000"/>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0">
                <a:tc>
                  <a:txBody>
                    <a:bodyPr/>
                    <a:lstStyle/>
                    <a:p>
                      <a:r>
                        <a:rPr lang="en-GB" sz="800" b="0" kern="1200" dirty="0" smtClean="0">
                          <a:solidFill>
                            <a:schemeClr val="accent1"/>
                          </a:solidFill>
                          <a:latin typeface="Calibri" panose="020F0502020204030204" pitchFamily="34" charset="0"/>
                          <a:ea typeface="+mn-ea"/>
                          <a:cs typeface="+mn-cs"/>
                        </a:rPr>
                        <a:t>Issue Price</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GB" sz="800" b="0" kern="1200" dirty="0" smtClean="0">
                          <a:solidFill>
                            <a:schemeClr val="dk1"/>
                          </a:solidFill>
                          <a:effectLst/>
                          <a:latin typeface="Calibri" panose="020F0502020204030204" pitchFamily="34" charset="0"/>
                          <a:ea typeface="+mn-ea"/>
                          <a:cs typeface="+mn-cs"/>
                        </a:rPr>
                        <a:t>100%</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214955">
                <a:tc>
                  <a:txBody>
                    <a:bodyPr/>
                    <a:lstStyle/>
                    <a:p>
                      <a:r>
                        <a:rPr lang="en-GB" sz="800" b="0" kern="1200" dirty="0" smtClean="0">
                          <a:solidFill>
                            <a:schemeClr val="accent1"/>
                          </a:solidFill>
                          <a:latin typeface="Calibri" panose="020F0502020204030204" pitchFamily="34" charset="0"/>
                          <a:ea typeface="+mn-ea"/>
                          <a:cs typeface="+mn-cs"/>
                        </a:rPr>
                        <a:t>Nominal Value of each Note</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GB" sz="800" b="0" kern="1200" dirty="0" smtClean="0">
                          <a:solidFill>
                            <a:schemeClr val="dk1"/>
                          </a:solidFill>
                          <a:effectLst/>
                          <a:latin typeface="Calibri" panose="020F0502020204030204" pitchFamily="34" charset="0"/>
                          <a:ea typeface="+mn-ea"/>
                          <a:cs typeface="+mn-cs"/>
                        </a:rPr>
                        <a:t>HUF 400,000</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38755">
                <a:tc>
                  <a:txBody>
                    <a:bodyPr/>
                    <a:lstStyle/>
                    <a:p>
                      <a:r>
                        <a:rPr lang="en-GB" sz="800" b="0" kern="1200" dirty="0" smtClean="0">
                          <a:solidFill>
                            <a:schemeClr val="accent1"/>
                          </a:solidFill>
                          <a:latin typeface="Calibri" panose="020F0502020204030204" pitchFamily="34" charset="0"/>
                          <a:ea typeface="+mn-ea"/>
                          <a:cs typeface="+mn-cs"/>
                        </a:rPr>
                        <a:t>Subscription Period</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GB" sz="800" b="0" kern="1200" dirty="0" smtClean="0">
                          <a:solidFill>
                            <a:schemeClr val="dk1"/>
                          </a:solidFill>
                          <a:effectLst/>
                          <a:latin typeface="Calibri" panose="020F0502020204030204" pitchFamily="34" charset="0"/>
                          <a:ea typeface="+mn-ea"/>
                          <a:cs typeface="+mn-cs"/>
                        </a:rPr>
                        <a:t>15 October 2018 – 27 November 2018 (15:00) </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26563">
                <a:tc>
                  <a:txBody>
                    <a:bodyPr/>
                    <a:lstStyle/>
                    <a:p>
                      <a:r>
                        <a:rPr lang="en-GB" sz="800" b="0" kern="1200" dirty="0" smtClean="0">
                          <a:solidFill>
                            <a:schemeClr val="accent1"/>
                          </a:solidFill>
                          <a:latin typeface="Calibri" panose="020F0502020204030204" pitchFamily="34" charset="0"/>
                          <a:ea typeface="+mn-ea"/>
                          <a:cs typeface="+mn-cs"/>
                        </a:rPr>
                        <a:t>Initial Valuation</a:t>
                      </a:r>
                      <a:r>
                        <a:rPr lang="en-GB" sz="800" b="0" kern="1200" baseline="0" dirty="0" smtClean="0">
                          <a:solidFill>
                            <a:schemeClr val="accent1"/>
                          </a:solidFill>
                          <a:latin typeface="Calibri" panose="020F0502020204030204" pitchFamily="34" charset="0"/>
                          <a:ea typeface="+mn-ea"/>
                          <a:cs typeface="+mn-cs"/>
                        </a:rPr>
                        <a:t> Date</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GB" sz="800" b="0" kern="1200" dirty="0" smtClean="0">
                          <a:solidFill>
                            <a:schemeClr val="dk1"/>
                          </a:solidFill>
                          <a:effectLst/>
                          <a:latin typeface="Calibri" panose="020F0502020204030204" pitchFamily="34" charset="0"/>
                          <a:ea typeface="+mn-ea"/>
                          <a:cs typeface="+mn-cs"/>
                        </a:rPr>
                        <a:t>27 November2018</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193619">
                <a:tc>
                  <a:txBody>
                    <a:bodyPr/>
                    <a:lstStyle/>
                    <a:p>
                      <a:r>
                        <a:rPr lang="en-GB" sz="800" b="0" kern="1200" dirty="0" smtClean="0">
                          <a:solidFill>
                            <a:schemeClr val="accent1"/>
                          </a:solidFill>
                          <a:latin typeface="Calibri" panose="020F0502020204030204" pitchFamily="34" charset="0"/>
                          <a:ea typeface="+mn-ea"/>
                          <a:cs typeface="+mn-cs"/>
                        </a:rPr>
                        <a:t>Issue Date</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GB" sz="800" b="0" kern="1200" dirty="0" smtClean="0">
                          <a:solidFill>
                            <a:schemeClr val="dk1"/>
                          </a:solidFill>
                          <a:effectLst/>
                          <a:latin typeface="Calibri" panose="020F0502020204030204" pitchFamily="34" charset="0"/>
                          <a:ea typeface="+mn-ea"/>
                          <a:cs typeface="+mn-cs"/>
                        </a:rPr>
                        <a:t>11 December</a:t>
                      </a:r>
                      <a:r>
                        <a:rPr lang="en-GB" sz="800" b="0" kern="1200" baseline="0" dirty="0" smtClean="0">
                          <a:solidFill>
                            <a:schemeClr val="dk1"/>
                          </a:solidFill>
                          <a:effectLst/>
                          <a:latin typeface="Calibri" panose="020F0502020204030204" pitchFamily="34" charset="0"/>
                          <a:ea typeface="+mn-ea"/>
                          <a:cs typeface="+mn-cs"/>
                        </a:rPr>
                        <a:t>2018</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r>
              <a:tr h="152400">
                <a:tc>
                  <a:txBody>
                    <a:bodyPr/>
                    <a:lstStyle/>
                    <a:p>
                      <a:r>
                        <a:rPr lang="en-GB" sz="800" b="0" kern="1200" dirty="0" smtClean="0">
                          <a:solidFill>
                            <a:schemeClr val="accent1"/>
                          </a:solidFill>
                          <a:latin typeface="Calibri" panose="020F0502020204030204" pitchFamily="34" charset="0"/>
                          <a:ea typeface="+mn-ea"/>
                          <a:cs typeface="+mn-cs"/>
                        </a:rPr>
                        <a:t>Tenor of the Notes</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GB" sz="800" b="0" kern="1200" dirty="0" smtClean="0">
                          <a:solidFill>
                            <a:schemeClr val="dk1"/>
                          </a:solidFill>
                          <a:effectLst/>
                          <a:latin typeface="Calibri" panose="020F0502020204030204" pitchFamily="34" charset="0"/>
                          <a:ea typeface="+mn-ea"/>
                          <a:cs typeface="+mn-cs"/>
                        </a:rPr>
                        <a:t>4 Years</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187523">
                <a:tc>
                  <a:txBody>
                    <a:bodyPr/>
                    <a:lstStyle/>
                    <a:p>
                      <a:r>
                        <a:rPr lang="en-GB" sz="800" b="0" kern="1200" dirty="0" smtClean="0">
                          <a:solidFill>
                            <a:schemeClr val="accent1"/>
                          </a:solidFill>
                          <a:latin typeface="Calibri" panose="020F0502020204030204" pitchFamily="34" charset="0"/>
                          <a:ea typeface="+mn-ea"/>
                          <a:cs typeface="+mn-cs"/>
                        </a:rPr>
                        <a:t>Final Valuation Date</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GB" sz="800" b="0" kern="1200" dirty="0" smtClean="0">
                          <a:solidFill>
                            <a:schemeClr val="dk1"/>
                          </a:solidFill>
                          <a:effectLst/>
                          <a:latin typeface="Calibri" panose="020F0502020204030204" pitchFamily="34" charset="0"/>
                          <a:ea typeface="+mn-ea"/>
                          <a:cs typeface="+mn-cs"/>
                        </a:rPr>
                        <a:t>28 November 2022</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r>
              <a:tr h="187523">
                <a:tc>
                  <a:txBody>
                    <a:bodyPr/>
                    <a:lstStyle/>
                    <a:p>
                      <a:r>
                        <a:rPr lang="en-GB" sz="800" b="0" kern="1200" dirty="0" smtClean="0">
                          <a:solidFill>
                            <a:schemeClr val="accent1"/>
                          </a:solidFill>
                          <a:latin typeface="Calibri" panose="020F0502020204030204" pitchFamily="34" charset="0"/>
                          <a:ea typeface="+mn-ea"/>
                          <a:cs typeface="+mn-cs"/>
                        </a:rPr>
                        <a:t>Maturity Date</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GB" sz="800" b="0" kern="1200" dirty="0" smtClean="0">
                          <a:solidFill>
                            <a:schemeClr val="dk1"/>
                          </a:solidFill>
                          <a:effectLst/>
                          <a:latin typeface="Calibri" panose="020F0502020204030204" pitchFamily="34" charset="0"/>
                          <a:ea typeface="+mn-ea"/>
                          <a:cs typeface="+mn-cs"/>
                        </a:rPr>
                        <a:t>12</a:t>
                      </a:r>
                      <a:r>
                        <a:rPr lang="en-GB" sz="800" b="0" kern="1200" baseline="0" dirty="0" smtClean="0">
                          <a:solidFill>
                            <a:schemeClr val="dk1"/>
                          </a:solidFill>
                          <a:effectLst/>
                          <a:latin typeface="Calibri" panose="020F0502020204030204" pitchFamily="34" charset="0"/>
                          <a:ea typeface="+mn-ea"/>
                          <a:cs typeface="+mn-cs"/>
                        </a:rPr>
                        <a:t> December </a:t>
                      </a:r>
                      <a:r>
                        <a:rPr lang="en-GB" sz="800" b="0" kern="1200" dirty="0" smtClean="0">
                          <a:solidFill>
                            <a:schemeClr val="dk1"/>
                          </a:solidFill>
                          <a:effectLst/>
                          <a:latin typeface="Calibri" panose="020F0502020204030204" pitchFamily="34" charset="0"/>
                          <a:ea typeface="+mn-ea"/>
                          <a:cs typeface="+mn-cs"/>
                        </a:rPr>
                        <a:t>2022</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r>
              <a:tr h="187523">
                <a:tc>
                  <a:txBody>
                    <a:bodyPr/>
                    <a:lstStyle/>
                    <a:p>
                      <a:r>
                        <a:rPr lang="en-GB" sz="800" b="0" kern="1200" dirty="0" smtClean="0">
                          <a:solidFill>
                            <a:schemeClr val="accent1"/>
                          </a:solidFill>
                          <a:latin typeface="Calibri" panose="020F0502020204030204" pitchFamily="34" charset="0"/>
                          <a:ea typeface="+mn-ea"/>
                          <a:cs typeface="+mn-cs"/>
                        </a:rPr>
                        <a:t>Initial  Price </a:t>
                      </a:r>
                      <a:r>
                        <a:rPr lang="en-GB" sz="800" b="0" kern="1200" baseline="0" dirty="0" smtClean="0">
                          <a:solidFill>
                            <a:schemeClr val="accent1"/>
                          </a:solidFill>
                          <a:latin typeface="Calibri" panose="020F0502020204030204" pitchFamily="34" charset="0"/>
                          <a:ea typeface="+mn-ea"/>
                          <a:cs typeface="+mn-cs"/>
                        </a:rPr>
                        <a:t>of Index</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0" kern="1200" dirty="0" smtClean="0">
                          <a:solidFill>
                            <a:schemeClr val="dk1"/>
                          </a:solidFill>
                          <a:effectLst/>
                          <a:latin typeface="Calibri" panose="020F0502020204030204" pitchFamily="34" charset="0"/>
                          <a:ea typeface="+mn-ea"/>
                          <a:cs typeface="+mn-cs"/>
                        </a:rPr>
                        <a:t>Closing price</a:t>
                      </a:r>
                      <a:r>
                        <a:rPr lang="en-GB" sz="800" b="0" kern="1200" baseline="0" dirty="0" smtClean="0">
                          <a:solidFill>
                            <a:schemeClr val="dk1"/>
                          </a:solidFill>
                          <a:effectLst/>
                          <a:latin typeface="Calibri" panose="020F0502020204030204" pitchFamily="34" charset="0"/>
                          <a:ea typeface="+mn-ea"/>
                          <a:cs typeface="+mn-cs"/>
                        </a:rPr>
                        <a:t> of the Index on Initial Valuation Date</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187523">
                <a:tc>
                  <a:txBody>
                    <a:bodyPr/>
                    <a:lstStyle/>
                    <a:p>
                      <a:r>
                        <a:rPr lang="en-GB" sz="800" b="0" kern="1200" dirty="0" smtClean="0">
                          <a:solidFill>
                            <a:schemeClr val="accent1"/>
                          </a:solidFill>
                          <a:latin typeface="Calibri" panose="020F0502020204030204" pitchFamily="34" charset="0"/>
                          <a:ea typeface="+mn-ea"/>
                          <a:cs typeface="+mn-cs"/>
                        </a:rPr>
                        <a:t>Final</a:t>
                      </a:r>
                      <a:r>
                        <a:rPr lang="en-GB" sz="800" b="0" kern="1200" baseline="0" dirty="0" smtClean="0">
                          <a:solidFill>
                            <a:schemeClr val="accent1"/>
                          </a:solidFill>
                          <a:latin typeface="Calibri" panose="020F0502020204030204" pitchFamily="34" charset="0"/>
                          <a:ea typeface="+mn-ea"/>
                          <a:cs typeface="+mn-cs"/>
                        </a:rPr>
                        <a:t> Price of Index</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0" kern="1200" dirty="0" smtClean="0">
                          <a:solidFill>
                            <a:schemeClr val="dk1"/>
                          </a:solidFill>
                          <a:effectLst/>
                          <a:latin typeface="Calibri" panose="020F0502020204030204" pitchFamily="34" charset="0"/>
                          <a:ea typeface="+mn-ea"/>
                          <a:cs typeface="+mn-cs"/>
                        </a:rPr>
                        <a:t>Closing price of the Index on Final Valuation Date</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r>
              <a:tr h="481442">
                <a:tc>
                  <a:txBody>
                    <a:bodyPr/>
                    <a:lstStyle/>
                    <a:p>
                      <a:r>
                        <a:rPr lang="en-GB" sz="800" b="0" kern="1200" dirty="0" smtClean="0">
                          <a:solidFill>
                            <a:schemeClr val="accent1"/>
                          </a:solidFill>
                          <a:latin typeface="Calibri" panose="020F0502020204030204" pitchFamily="34" charset="0"/>
                          <a:ea typeface="+mn-ea"/>
                          <a:cs typeface="+mn-cs"/>
                        </a:rPr>
                        <a:t>Performance Factor</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GB" sz="800" b="0" kern="1200" dirty="0" smtClean="0">
                          <a:solidFill>
                            <a:schemeClr val="dk1"/>
                          </a:solidFill>
                          <a:effectLst/>
                          <a:latin typeface="Calibri" panose="020F0502020204030204" pitchFamily="34" charset="0"/>
                          <a:ea typeface="+mn-ea"/>
                          <a:cs typeface="+mn-cs"/>
                        </a:rPr>
                        <a:t>Final Price of Index</a:t>
                      </a:r>
                      <a:r>
                        <a:rPr lang="en-GB" sz="800" b="0" kern="1200" baseline="0" dirty="0" smtClean="0">
                          <a:solidFill>
                            <a:schemeClr val="dk1"/>
                          </a:solidFill>
                          <a:effectLst/>
                          <a:latin typeface="Calibri" panose="020F0502020204030204" pitchFamily="34" charset="0"/>
                          <a:ea typeface="+mn-ea"/>
                          <a:cs typeface="+mn-cs"/>
                        </a:rPr>
                        <a:t> </a:t>
                      </a:r>
                      <a:r>
                        <a:rPr lang="en-GB" sz="800" b="0" kern="1200" dirty="0" smtClean="0">
                          <a:solidFill>
                            <a:schemeClr val="dk1"/>
                          </a:solidFill>
                          <a:effectLst/>
                          <a:latin typeface="Calibri" panose="020F0502020204030204" pitchFamily="34" charset="0"/>
                          <a:ea typeface="+mn-ea"/>
                          <a:cs typeface="+mn-cs"/>
                        </a:rPr>
                        <a:t>/ Initial Price of Index</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228600">
                <a:tc>
                  <a:txBody>
                    <a:bodyPr/>
                    <a:lstStyle/>
                    <a:p>
                      <a:r>
                        <a:rPr lang="en-GB" sz="800" b="0" kern="1200" dirty="0" smtClean="0">
                          <a:solidFill>
                            <a:schemeClr val="accent1"/>
                          </a:solidFill>
                          <a:latin typeface="Calibri" panose="020F0502020204030204" pitchFamily="34" charset="0"/>
                          <a:ea typeface="+mn-ea"/>
                          <a:cs typeface="+mn-cs"/>
                        </a:rPr>
                        <a:t>Participation Rate</a:t>
                      </a:r>
                      <a:endParaRPr lang="en-GB" sz="800" b="0" kern="1200" dirty="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r>
                        <a:rPr lang="en-GB" sz="800" b="0" kern="1200" dirty="0" smtClean="0">
                          <a:solidFill>
                            <a:schemeClr val="dk1"/>
                          </a:solidFill>
                          <a:effectLst/>
                          <a:latin typeface="Calibri" panose="020F0502020204030204" pitchFamily="34" charset="0"/>
                          <a:ea typeface="+mn-ea"/>
                          <a:cs typeface="+mn-cs"/>
                        </a:rPr>
                        <a:t>120%</a:t>
                      </a:r>
                      <a:endParaRPr lang="en-GB" sz="800" b="0" kern="1200" dirty="0">
                        <a:solidFill>
                          <a:schemeClr val="dk1"/>
                        </a:solidFill>
                        <a:effectLst/>
                        <a:latin typeface="Calibri" panose="020F0502020204030204" pitchFamily="34" charset="0"/>
                        <a:ea typeface="+mn-ea"/>
                        <a:cs typeface="+mn-cs"/>
                      </a:endParaRP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2175995">
                <a:tc>
                  <a:txBody>
                    <a:bodyPr/>
                    <a:lstStyle/>
                    <a:p>
                      <a:r>
                        <a:rPr lang="en-GB" sz="800" b="0" kern="1200" dirty="0" smtClean="0">
                          <a:solidFill>
                            <a:schemeClr val="accent1"/>
                          </a:solidFill>
                          <a:latin typeface="Calibri" panose="020F0502020204030204" pitchFamily="34" charset="0"/>
                          <a:ea typeface="+mn-ea"/>
                          <a:cs typeface="+mn-cs"/>
                        </a:rPr>
                        <a:t>Fees</a:t>
                      </a:r>
                    </a:p>
                    <a:p>
                      <a:endParaRPr lang="en-GB" sz="800" b="0" kern="1200" dirty="0" smtClean="0">
                        <a:solidFill>
                          <a:schemeClr val="accent1"/>
                        </a:solidFill>
                        <a:latin typeface="Calibri" panose="020F0502020204030204" pitchFamily="34" charset="0"/>
                        <a:ea typeface="+mn-ea"/>
                        <a:cs typeface="+mn-cs"/>
                      </a:endParaRPr>
                    </a:p>
                  </a:txBody>
                  <a:tcPr marL="27432" marR="27432" marT="27432" marB="27432">
                    <a:lnL w="12700" cmpd="sng">
                      <a:noFill/>
                    </a:lnL>
                    <a:lnR w="6350" cap="flat" cmpd="sng" algn="ctr">
                      <a:solidFill>
                        <a:srgbClr val="002060"/>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US" sz="800" b="0" kern="1200" baseline="0" dirty="0" smtClean="0">
                          <a:solidFill>
                            <a:srgbClr val="00BDF2"/>
                          </a:solidFill>
                          <a:latin typeface="Calibri" panose="020F0502020204030204" pitchFamily="34" charset="0"/>
                          <a:ea typeface="+mn-ea"/>
                          <a:cs typeface="+mn-cs"/>
                        </a:rPr>
                        <a:t>Please speak to your banker/advisor for details on fees and charges. </a:t>
                      </a:r>
                      <a:r>
                        <a:rPr lang="en-US" sz="800" kern="1200" baseline="0" dirty="0" smtClean="0">
                          <a:solidFill>
                            <a:srgbClr val="53565A"/>
                          </a:solidFill>
                          <a:latin typeface="Calibri" panose="020F0502020204030204" pitchFamily="34" charset="0"/>
                          <a:ea typeface="+mn-ea"/>
                          <a:cs typeface="+mn-cs"/>
                        </a:rPr>
                        <a:t>Investors should be aware that Citigroup and its affiliates, and other third parties that may be involved in this transaction may make or receive a fee, commission or other compensation in connection with the purchase and sale of the Notes, hedging activities related to the Notes and other roles involved in the transaction. The Issuer will pay to the distributor up to 4% of the total value of the Notes as a distribution fee.  The distributor may charge investors an additional fee or other costs.  Investors must note that the market value of the Notes will be net of such fees and other compensation.  Early termination of the Notes by the holder thereof may also involve payment by such holder of the Notes of applicable fees and other compensation.</a:t>
                      </a:r>
                    </a:p>
                  </a:txBody>
                  <a:tcPr marL="27432" marR="27432" marT="27432" marB="27432">
                    <a:lnL w="6350" cap="flat" cmpd="sng" algn="ctr">
                      <a:solidFill>
                        <a:srgbClr val="002060"/>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16"/>
                  </a:ext>
                </a:extLst>
              </a:tr>
            </a:tbl>
          </a:graphicData>
        </a:graphic>
      </p:graphicFrame>
      <p:cxnSp>
        <p:nvCxnSpPr>
          <p:cNvPr id="14" name="Straight Connector 13"/>
          <p:cNvCxnSpPr/>
          <p:nvPr/>
        </p:nvCxnSpPr>
        <p:spPr bwMode="gray">
          <a:xfrm>
            <a:off x="2362200" y="177162"/>
            <a:ext cx="0" cy="8686800"/>
          </a:xfrm>
          <a:prstGeom prst="line">
            <a:avLst/>
          </a:prstGeom>
          <a:solidFill>
            <a:schemeClr val="folHlink"/>
          </a:solidFill>
          <a:ln w="9525" cap="rnd" cmpd="sng" algn="ctr">
            <a:solidFill>
              <a:schemeClr val="accent6"/>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Rectangle 33"/>
          <p:cNvSpPr/>
          <p:nvPr/>
        </p:nvSpPr>
        <p:spPr>
          <a:xfrm>
            <a:off x="2362200" y="0"/>
            <a:ext cx="4343400" cy="1755865"/>
          </a:xfrm>
          <a:prstGeom prst="rect">
            <a:avLst/>
          </a:prstGeom>
        </p:spPr>
        <p:txBody>
          <a:bodyPr wrap="square">
            <a:spAutoFit/>
          </a:bodyPr>
          <a:lstStyle/>
          <a:p>
            <a:pPr lvl="0" algn="l">
              <a:spcBef>
                <a:spcPts val="200"/>
              </a:spcBef>
              <a:buNone/>
            </a:pPr>
            <a:r>
              <a:rPr lang="en-US" sz="1000" b="1" dirty="0" smtClean="0">
                <a:solidFill>
                  <a:srgbClr val="002D72"/>
                </a:solidFill>
                <a:latin typeface="Calibri" panose="020F0502020204030204" pitchFamily="34" charset="0"/>
              </a:rPr>
              <a:t>At maturity </a:t>
            </a:r>
            <a:r>
              <a:rPr lang="en-US" sz="950" b="1" dirty="0">
                <a:solidFill>
                  <a:srgbClr val="002D72"/>
                </a:solidFill>
                <a:latin typeface="Calibri" panose="020F0502020204030204" pitchFamily="34" charset="0"/>
              </a:rPr>
              <a:t/>
            </a:r>
            <a:br>
              <a:rPr lang="en-US" sz="950" b="1" dirty="0">
                <a:solidFill>
                  <a:srgbClr val="002D72"/>
                </a:solidFill>
                <a:latin typeface="Calibri" panose="020F0502020204030204" pitchFamily="34" charset="0"/>
              </a:rPr>
            </a:br>
            <a:r>
              <a:rPr lang="en-US" sz="920" dirty="0" smtClean="0">
                <a:solidFill>
                  <a:srgbClr val="53565A"/>
                </a:solidFill>
                <a:latin typeface="Calibri" panose="020F0502020204030204" pitchFamily="34" charset="0"/>
              </a:rPr>
              <a:t>The </a:t>
            </a:r>
            <a:r>
              <a:rPr lang="en-US" sz="920" dirty="0">
                <a:latin typeface="Calibri" panose="020F0502020204030204" pitchFamily="34" charset="0"/>
              </a:rPr>
              <a:t>Notes have </a:t>
            </a:r>
            <a:r>
              <a:rPr lang="en-US" sz="920" dirty="0" smtClean="0">
                <a:latin typeface="Calibri" panose="020F0502020204030204" pitchFamily="34" charset="0"/>
              </a:rPr>
              <a:t>a four year tenor to maturity.  At maturity, the </a:t>
            </a:r>
            <a:r>
              <a:rPr lang="en-US" sz="920" dirty="0">
                <a:latin typeface="Calibri" panose="020F0502020204030204" pitchFamily="34" charset="0"/>
              </a:rPr>
              <a:t>amount returned to investors will be determined as follows</a:t>
            </a:r>
            <a:r>
              <a:rPr lang="en-US" sz="920" dirty="0" smtClean="0">
                <a:latin typeface="Calibri" panose="020F0502020204030204" pitchFamily="34" charset="0"/>
              </a:rPr>
              <a:t>:</a:t>
            </a:r>
          </a:p>
          <a:p>
            <a:pPr lvl="0" algn="l">
              <a:spcBef>
                <a:spcPts val="200"/>
              </a:spcBef>
              <a:buNone/>
            </a:pPr>
            <a:r>
              <a:rPr lang="en-US" sz="920" dirty="0" smtClean="0">
                <a:latin typeface="Calibri" panose="020F0502020204030204" pitchFamily="34" charset="0"/>
              </a:rPr>
              <a:t>Investors will receive either:</a:t>
            </a:r>
            <a:endParaRPr lang="en-US" sz="920" dirty="0">
              <a:latin typeface="Calibri" panose="020F0502020204030204" pitchFamily="34" charset="0"/>
            </a:endParaRPr>
          </a:p>
          <a:p>
            <a:pPr marL="0" lvl="1" algn="l">
              <a:spcBef>
                <a:spcPts val="200"/>
              </a:spcBef>
              <a:buFont typeface="Arial" panose="020B0604020202020204" pitchFamily="34" charset="0"/>
              <a:buChar char="–"/>
            </a:pPr>
            <a:r>
              <a:rPr lang="en-GB" sz="900" b="1" dirty="0" smtClean="0">
                <a:solidFill>
                  <a:srgbClr val="00BDF2"/>
                </a:solidFill>
                <a:latin typeface="Calibri" panose="020F0502020204030204" pitchFamily="34" charset="0"/>
              </a:rPr>
              <a:t> 100% of their Initial Investment Amount, plus an amount linked to the performance of the Index, if the performance of the Index is positive. </a:t>
            </a:r>
            <a:r>
              <a:rPr lang="en-GB" sz="950" dirty="0">
                <a:solidFill>
                  <a:srgbClr val="53565A"/>
                </a:solidFill>
                <a:latin typeface="Calibri" panose="020F0502020204030204" pitchFamily="34" charset="0"/>
                <a:ea typeface="+mn-ea"/>
              </a:rPr>
              <a:t>This amount is equal to </a:t>
            </a:r>
            <a:r>
              <a:rPr lang="en-GB" sz="950" dirty="0" smtClean="0">
                <a:solidFill>
                  <a:srgbClr val="53565A"/>
                </a:solidFill>
                <a:latin typeface="Calibri" panose="020F0502020204030204" pitchFamily="34" charset="0"/>
                <a:ea typeface="+mn-ea"/>
              </a:rPr>
              <a:t>the Initial Investment Amount multiplied by the Final </a:t>
            </a:r>
            <a:r>
              <a:rPr lang="en-GB" sz="950" dirty="0">
                <a:solidFill>
                  <a:srgbClr val="53565A"/>
                </a:solidFill>
                <a:latin typeface="Calibri" panose="020F0502020204030204" pitchFamily="34" charset="0"/>
                <a:ea typeface="+mn-ea"/>
              </a:rPr>
              <a:t>Price of the Index </a:t>
            </a:r>
            <a:r>
              <a:rPr lang="en-GB" sz="950" dirty="0" smtClean="0">
                <a:solidFill>
                  <a:srgbClr val="53565A"/>
                </a:solidFill>
                <a:latin typeface="Calibri" panose="020F0502020204030204" pitchFamily="34" charset="0"/>
                <a:ea typeface="+mn-ea"/>
              </a:rPr>
              <a:t>divided by the Initial </a:t>
            </a:r>
            <a:r>
              <a:rPr lang="en-GB" sz="950" dirty="0">
                <a:solidFill>
                  <a:srgbClr val="53565A"/>
                </a:solidFill>
                <a:latin typeface="Calibri" panose="020F0502020204030204" pitchFamily="34" charset="0"/>
                <a:ea typeface="+mn-ea"/>
              </a:rPr>
              <a:t>Price of Index, multiplied by a Participation Factor of 120%.</a:t>
            </a:r>
          </a:p>
          <a:p>
            <a:pPr marL="0" lvl="1" indent="-171450" algn="l">
              <a:spcBef>
                <a:spcPts val="200"/>
              </a:spcBef>
              <a:buFont typeface="Arial" panose="020B0604020202020204" pitchFamily="34" charset="0"/>
              <a:buChar char="–"/>
            </a:pPr>
            <a:r>
              <a:rPr lang="en-GB" sz="900" b="1" dirty="0">
                <a:solidFill>
                  <a:srgbClr val="00BDF2"/>
                </a:solidFill>
                <a:latin typeface="Calibri" panose="020F0502020204030204" pitchFamily="34" charset="0"/>
              </a:rPr>
              <a:t> A</a:t>
            </a:r>
            <a:r>
              <a:rPr lang="en-GB" sz="900" b="1" dirty="0" smtClean="0">
                <a:solidFill>
                  <a:srgbClr val="00BDF2"/>
                </a:solidFill>
                <a:latin typeface="Calibri" panose="020F0502020204030204" pitchFamily="34" charset="0"/>
              </a:rPr>
              <a:t> cash payment directly linked to the performance of the Index, if the performance of the Index is negative. </a:t>
            </a:r>
            <a:r>
              <a:rPr lang="en-GB" sz="950" dirty="0">
                <a:solidFill>
                  <a:srgbClr val="53565A"/>
                </a:solidFill>
                <a:latin typeface="Calibri" panose="020F0502020204030204" pitchFamily="34" charset="0"/>
                <a:ea typeface="+mn-ea"/>
              </a:rPr>
              <a:t>This amount is subject to a minimum payment of 95% of the Initial </a:t>
            </a:r>
            <a:r>
              <a:rPr lang="en-GB" sz="950" dirty="0" smtClean="0">
                <a:solidFill>
                  <a:srgbClr val="53565A"/>
                </a:solidFill>
                <a:latin typeface="Calibri" panose="020F0502020204030204" pitchFamily="34" charset="0"/>
                <a:ea typeface="+mn-ea"/>
              </a:rPr>
              <a:t>Investment Amount. </a:t>
            </a:r>
            <a:r>
              <a:rPr lang="en-GB" sz="950" dirty="0">
                <a:solidFill>
                  <a:srgbClr val="53565A"/>
                </a:solidFill>
                <a:latin typeface="Calibri" panose="020F0502020204030204" pitchFamily="34" charset="0"/>
                <a:ea typeface="+mn-ea"/>
              </a:rPr>
              <a:t>This means investors incur a maximum loss of 5%.</a:t>
            </a:r>
          </a:p>
        </p:txBody>
      </p:sp>
      <p:sp>
        <p:nvSpPr>
          <p:cNvPr id="19" name="TextBox 18"/>
          <p:cNvSpPr txBox="1"/>
          <p:nvPr/>
        </p:nvSpPr>
        <p:spPr bwMode="gray">
          <a:xfrm>
            <a:off x="2438401" y="1761798"/>
            <a:ext cx="4355592" cy="2200602"/>
          </a:xfrm>
          <a:prstGeom prst="rect">
            <a:avLst/>
          </a:prstGeom>
          <a:noFill/>
        </p:spPr>
        <p:txBody>
          <a:bodyPr wrap="square" lIns="0" tIns="0" rIns="0" bIns="0" rtlCol="0">
            <a:spAutoFit/>
          </a:bodyPr>
          <a:lstStyle/>
          <a:p>
            <a:pPr algn="l">
              <a:spcBef>
                <a:spcPts val="0"/>
              </a:spcBef>
            </a:pPr>
            <a:r>
              <a:rPr lang="en-GB" sz="1000" b="1" dirty="0">
                <a:solidFill>
                  <a:schemeClr val="accent1"/>
                </a:solidFill>
                <a:latin typeface="Calibri" panose="020F0502020204030204" pitchFamily="34" charset="0"/>
                <a:ea typeface="+mn-ea"/>
              </a:rPr>
              <a:t>Potential investors should note that:</a:t>
            </a:r>
          </a:p>
          <a:p>
            <a:pPr algn="l">
              <a:spcBef>
                <a:spcPts val="0"/>
              </a:spcBef>
            </a:pPr>
            <a:r>
              <a:rPr lang="en-GB" sz="950" dirty="0">
                <a:solidFill>
                  <a:srgbClr val="53565A"/>
                </a:solidFill>
                <a:latin typeface="Calibri" panose="020F0502020204030204" pitchFamily="34" charset="0"/>
                <a:ea typeface="+mn-ea"/>
              </a:rPr>
              <a:t>The product is intended to be offered to retail investors who:</a:t>
            </a:r>
          </a:p>
          <a:p>
            <a:pPr marL="118872" indent="-118872" algn="l">
              <a:spcBef>
                <a:spcPts val="0"/>
              </a:spcBef>
              <a:buFont typeface="+mj-lt"/>
              <a:buAutoNum type="arabicPeriod"/>
            </a:pPr>
            <a:r>
              <a:rPr lang="en-GB" sz="950" dirty="0">
                <a:solidFill>
                  <a:srgbClr val="53565A"/>
                </a:solidFill>
                <a:latin typeface="Calibri" panose="020F0502020204030204" pitchFamily="34" charset="0"/>
                <a:ea typeface="+mn-ea"/>
              </a:rPr>
              <a:t>Have the ability to make an informed investment decision through sufficient knowledge and understanding of the product and its specific risks and rewards, with experience of investing in and/or holding a number of similar products providing a similar market exposure, either independently or through professional </a:t>
            </a:r>
            <a:r>
              <a:rPr lang="en-GB" sz="950" dirty="0" smtClean="0">
                <a:solidFill>
                  <a:srgbClr val="53565A"/>
                </a:solidFill>
                <a:latin typeface="Calibri" panose="020F0502020204030204" pitchFamily="34" charset="0"/>
                <a:ea typeface="+mn-ea"/>
              </a:rPr>
              <a:t>advice;</a:t>
            </a:r>
            <a:endParaRPr lang="en-GB" sz="950" dirty="0">
              <a:solidFill>
                <a:srgbClr val="53565A"/>
              </a:solidFill>
              <a:latin typeface="Calibri" panose="020F0502020204030204" pitchFamily="34" charset="0"/>
              <a:ea typeface="+mn-ea"/>
            </a:endParaRPr>
          </a:p>
          <a:p>
            <a:pPr marL="118872" indent="-118872" algn="l">
              <a:spcBef>
                <a:spcPts val="0"/>
              </a:spcBef>
              <a:buFont typeface="+mj-lt"/>
              <a:buAutoNum type="arabicPeriod"/>
            </a:pPr>
            <a:r>
              <a:rPr lang="en-GB" sz="950" dirty="0">
                <a:solidFill>
                  <a:srgbClr val="53565A"/>
                </a:solidFill>
                <a:latin typeface="Calibri" panose="020F0502020204030204" pitchFamily="34" charset="0"/>
                <a:ea typeface="+mn-ea"/>
              </a:rPr>
              <a:t>Seek capital growth, </a:t>
            </a:r>
            <a:r>
              <a:rPr lang="en-GB" sz="950" dirty="0" smtClean="0">
                <a:solidFill>
                  <a:srgbClr val="53565A"/>
                </a:solidFill>
                <a:latin typeface="Calibri" panose="020F0502020204030204" pitchFamily="34" charset="0"/>
                <a:ea typeface="+mn-ea"/>
              </a:rPr>
              <a:t>expect the movement in the underlying to perform in a way that generates a favourable return and have an investment horizon of the tenor of the Notes; </a:t>
            </a:r>
            <a:endParaRPr lang="en-GB" sz="950" dirty="0">
              <a:solidFill>
                <a:srgbClr val="53565A"/>
              </a:solidFill>
              <a:latin typeface="Calibri" panose="020F0502020204030204" pitchFamily="34" charset="0"/>
              <a:ea typeface="+mn-ea"/>
            </a:endParaRPr>
          </a:p>
          <a:p>
            <a:pPr marL="118872" indent="-118872" algn="l">
              <a:spcBef>
                <a:spcPts val="0"/>
              </a:spcBef>
              <a:buFont typeface="+mj-lt"/>
              <a:buAutoNum type="arabicPeriod"/>
            </a:pPr>
            <a:r>
              <a:rPr lang="en-GB" sz="950" dirty="0">
                <a:solidFill>
                  <a:srgbClr val="53565A"/>
                </a:solidFill>
                <a:latin typeface="Calibri" panose="020F0502020204030204" pitchFamily="34" charset="0"/>
                <a:ea typeface="+mn-ea"/>
              </a:rPr>
              <a:t>Can accept the risk that the issuer or guarantor could fail to pay or perform its </a:t>
            </a:r>
            <a:r>
              <a:rPr lang="en-GB" sz="950" dirty="0" smtClean="0">
                <a:solidFill>
                  <a:srgbClr val="53565A"/>
                </a:solidFill>
                <a:latin typeface="Calibri" panose="020F0502020204030204" pitchFamily="34" charset="0"/>
                <a:ea typeface="+mn-ea"/>
              </a:rPr>
              <a:t>obligations but otherwise they are able to bear a partial loss of their investment; </a:t>
            </a:r>
            <a:r>
              <a:rPr lang="en-GB" sz="950" dirty="0">
                <a:solidFill>
                  <a:srgbClr val="53565A"/>
                </a:solidFill>
                <a:latin typeface="Calibri" panose="020F0502020204030204" pitchFamily="34" charset="0"/>
                <a:ea typeface="+mn-ea"/>
              </a:rPr>
              <a:t>and</a:t>
            </a:r>
          </a:p>
          <a:p>
            <a:pPr marL="118872" indent="-118872" algn="l">
              <a:spcBef>
                <a:spcPts val="0"/>
              </a:spcBef>
              <a:buFont typeface="+mj-lt"/>
              <a:buAutoNum type="arabicPeriod"/>
            </a:pPr>
            <a:r>
              <a:rPr lang="en-GB" sz="950" dirty="0">
                <a:solidFill>
                  <a:srgbClr val="53565A"/>
                </a:solidFill>
                <a:latin typeface="Calibri" panose="020F0502020204030204" pitchFamily="34" charset="0"/>
                <a:ea typeface="+mn-ea"/>
              </a:rPr>
              <a:t>Are willing to accept a level of risk to achieve potential returns that is consistent with the </a:t>
            </a:r>
            <a:r>
              <a:rPr lang="en-GB" sz="950" dirty="0" smtClean="0">
                <a:solidFill>
                  <a:srgbClr val="53565A"/>
                </a:solidFill>
                <a:latin typeface="Calibri" panose="020F0502020204030204" pitchFamily="34" charset="0"/>
                <a:ea typeface="+mn-ea"/>
              </a:rPr>
              <a:t>summary risk indicator, specified in the KID.</a:t>
            </a:r>
            <a:endParaRPr lang="en-GB" sz="950" dirty="0">
              <a:solidFill>
                <a:srgbClr val="53565A"/>
              </a:solidFill>
              <a:latin typeface="Calibri" panose="020F0502020204030204" pitchFamily="34" charset="0"/>
              <a:ea typeface="+mn-ea"/>
            </a:endParaRPr>
          </a:p>
          <a:p>
            <a:pPr algn="l">
              <a:spcBef>
                <a:spcPts val="0"/>
              </a:spcBef>
            </a:pPr>
            <a:r>
              <a:rPr lang="en-GB" sz="950" dirty="0">
                <a:solidFill>
                  <a:srgbClr val="00BDF2"/>
                </a:solidFill>
                <a:latin typeface="Calibri" panose="020F0502020204030204" pitchFamily="34" charset="0"/>
                <a:ea typeface="+mn-ea"/>
              </a:rPr>
              <a:t>The product is not intended to be offered to retail </a:t>
            </a:r>
            <a:r>
              <a:rPr lang="en-GB" sz="950" dirty="0" smtClean="0">
                <a:solidFill>
                  <a:srgbClr val="00BDF2"/>
                </a:solidFill>
                <a:latin typeface="Calibri" panose="020F0502020204030204" pitchFamily="34" charset="0"/>
                <a:ea typeface="+mn-ea"/>
              </a:rPr>
              <a:t>investors who </a:t>
            </a:r>
            <a:r>
              <a:rPr lang="en-GB" sz="950" dirty="0">
                <a:solidFill>
                  <a:srgbClr val="00BDF2"/>
                </a:solidFill>
                <a:latin typeface="Calibri" panose="020F0502020204030204" pitchFamily="34" charset="0"/>
                <a:ea typeface="+mn-ea"/>
              </a:rPr>
              <a:t>do not fulfil these criteria. </a:t>
            </a:r>
          </a:p>
        </p:txBody>
      </p:sp>
      <p:sp>
        <p:nvSpPr>
          <p:cNvPr id="21" name="Rectangle 37"/>
          <p:cNvSpPr txBox="1">
            <a:spLocks noChangeArrowheads="1"/>
          </p:cNvSpPr>
          <p:nvPr/>
        </p:nvSpPr>
        <p:spPr bwMode="gray">
          <a:xfrm>
            <a:off x="2426207" y="4191000"/>
            <a:ext cx="4367786" cy="1341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marL="0" indent="0" algn="l" defTabSz="1838325" rtl="0" eaLnBrk="1" fontAlgn="base" hangingPunct="1">
              <a:spcBef>
                <a:spcPct val="75000"/>
              </a:spcBef>
              <a:spcAft>
                <a:spcPct val="0"/>
              </a:spcAft>
              <a:buClr>
                <a:srgbClr val="97999B"/>
              </a:buClr>
              <a:buSzPct val="100000"/>
              <a:buFont typeface="Symbol" pitchFamily="18" charset="2"/>
              <a:buNone/>
              <a:defRPr sz="2000">
                <a:solidFill>
                  <a:schemeClr val="accent3"/>
                </a:solidFill>
                <a:latin typeface="+mn-lt"/>
                <a:ea typeface="+mn-ea"/>
                <a:cs typeface="+mn-cs"/>
              </a:defRPr>
            </a:lvl1pPr>
            <a:lvl2pPr marL="342900" indent="-171450" algn="l" defTabSz="1838325" rtl="0" eaLnBrk="1" fontAlgn="base" hangingPunct="1">
              <a:spcBef>
                <a:spcPct val="25000"/>
              </a:spcBef>
              <a:spcAft>
                <a:spcPct val="0"/>
              </a:spcAft>
              <a:buClr>
                <a:srgbClr val="97999B"/>
              </a:buClr>
              <a:buSzPct val="100000"/>
              <a:buFont typeface="Arial"/>
              <a:buChar char="–"/>
              <a:defRPr sz="1400">
                <a:solidFill>
                  <a:schemeClr val="accent5"/>
                </a:solidFill>
                <a:latin typeface="+mn-lt"/>
                <a:ea typeface="+mn-ea"/>
                <a:cs typeface="+mn-cs"/>
              </a:defRPr>
            </a:lvl2pPr>
            <a:lvl3pPr marL="514350" indent="-171450" algn="l" defTabSz="1838325" rtl="0" eaLnBrk="1" fontAlgn="base" hangingPunct="1">
              <a:spcBef>
                <a:spcPct val="25000"/>
              </a:spcBef>
              <a:spcAft>
                <a:spcPct val="0"/>
              </a:spcAft>
              <a:buClr>
                <a:srgbClr val="97999B"/>
              </a:buClr>
              <a:buSzPct val="100000"/>
              <a:buFont typeface="Wingdings" panose="05000000000000000000" pitchFamily="2" charset="2"/>
              <a:buChar char="§"/>
              <a:defRPr sz="1400">
                <a:solidFill>
                  <a:schemeClr val="accent5"/>
                </a:solidFill>
                <a:latin typeface="+mn-lt"/>
                <a:ea typeface="+mn-ea"/>
                <a:cs typeface="+mn-cs"/>
              </a:defRPr>
            </a:lvl3pPr>
            <a:lvl4pPr marL="685800" indent="-171450" algn="l" defTabSz="1838325" rtl="0" eaLnBrk="1" fontAlgn="base" hangingPunct="1">
              <a:spcBef>
                <a:spcPct val="25000"/>
              </a:spcBef>
              <a:spcAft>
                <a:spcPct val="0"/>
              </a:spcAft>
              <a:buClr>
                <a:srgbClr val="97999B"/>
              </a:buClr>
              <a:buSzPct val="100000"/>
              <a:buFont typeface="Arial" panose="020B0604020202020204" pitchFamily="34" charset="0"/>
              <a:buChar char="○"/>
              <a:defRPr sz="1400">
                <a:solidFill>
                  <a:schemeClr val="accent5"/>
                </a:solidFill>
                <a:latin typeface="+mn-lt"/>
                <a:ea typeface="+mn-ea"/>
                <a:cs typeface="+mn-cs"/>
              </a:defRPr>
            </a:lvl4pPr>
            <a:lvl5pPr marL="857250" indent="-171450" algn="l" defTabSz="1838325" rtl="0" eaLnBrk="1" fontAlgn="base" hangingPunct="1">
              <a:spcBef>
                <a:spcPct val="25000"/>
              </a:spcBef>
              <a:spcAft>
                <a:spcPct val="0"/>
              </a:spcAft>
              <a:buClr>
                <a:srgbClr val="97999B"/>
              </a:buClr>
              <a:buSzPct val="100000"/>
              <a:buFont typeface="Symbol"/>
              <a:buChar char="·"/>
              <a:defRPr sz="1400">
                <a:solidFill>
                  <a:schemeClr val="accent5"/>
                </a:solidFill>
                <a:latin typeface="+mn-lt"/>
                <a:ea typeface="+mn-ea"/>
                <a:cs typeface="+mn-cs"/>
              </a:defRPr>
            </a:lvl5pPr>
            <a:lvl6pPr marL="1028700" indent="-171450" algn="l" defTabSz="1838325" rtl="0" eaLnBrk="1" fontAlgn="base" hangingPunct="1">
              <a:spcBef>
                <a:spcPct val="25000"/>
              </a:spcBef>
              <a:spcAft>
                <a:spcPct val="0"/>
              </a:spcAft>
              <a:buClr>
                <a:srgbClr val="97999B"/>
              </a:buClr>
              <a:buSzPct val="100000"/>
              <a:buFont typeface="Arial"/>
              <a:buChar char="–"/>
              <a:defRPr sz="1400">
                <a:solidFill>
                  <a:schemeClr val="accent5"/>
                </a:solidFill>
                <a:latin typeface="+mn-lt"/>
                <a:ea typeface="+mn-ea"/>
                <a:cs typeface="+mn-cs"/>
              </a:defRPr>
            </a:lvl6pPr>
            <a:lvl7pPr marL="1200150" indent="-171450" algn="l" defTabSz="1838325" rtl="0" eaLnBrk="1" fontAlgn="base" hangingPunct="1">
              <a:spcBef>
                <a:spcPct val="25000"/>
              </a:spcBef>
              <a:spcAft>
                <a:spcPct val="0"/>
              </a:spcAft>
              <a:buClr>
                <a:srgbClr val="97999B"/>
              </a:buClr>
              <a:buSzPct val="100000"/>
              <a:buFont typeface="Wingdings" panose="05000000000000000000" pitchFamily="2" charset="2"/>
              <a:buChar char="§"/>
              <a:defRPr sz="1400">
                <a:solidFill>
                  <a:schemeClr val="accent5"/>
                </a:solidFill>
                <a:latin typeface="+mn-lt"/>
                <a:ea typeface="+mn-ea"/>
                <a:cs typeface="+mn-cs"/>
              </a:defRPr>
            </a:lvl7pPr>
            <a:lvl8pPr marL="1371600" indent="-171450" algn="l" defTabSz="1838325" rtl="0" eaLnBrk="1" fontAlgn="base" hangingPunct="1">
              <a:spcBef>
                <a:spcPct val="25000"/>
              </a:spcBef>
              <a:spcAft>
                <a:spcPct val="0"/>
              </a:spcAft>
              <a:buClr>
                <a:srgbClr val="97999B"/>
              </a:buClr>
              <a:buSzPct val="100000"/>
              <a:buFont typeface="Arial" panose="020B0604020202020204" pitchFamily="34" charset="0"/>
              <a:buChar char="○"/>
              <a:defRPr sz="1400">
                <a:solidFill>
                  <a:schemeClr val="accent5"/>
                </a:solidFill>
                <a:latin typeface="+mn-lt"/>
                <a:ea typeface="+mn-ea"/>
                <a:cs typeface="+mn-cs"/>
              </a:defRPr>
            </a:lvl8pPr>
            <a:lvl9pPr marL="1543050" indent="-171450" algn="l" defTabSz="1838325" rtl="0" eaLnBrk="1" fontAlgn="base" hangingPunct="1">
              <a:spcBef>
                <a:spcPct val="25000"/>
              </a:spcBef>
              <a:spcAft>
                <a:spcPct val="0"/>
              </a:spcAft>
              <a:buClr>
                <a:srgbClr val="97999B"/>
              </a:buClr>
              <a:buSzPct val="100000"/>
              <a:buFont typeface="Symbol"/>
              <a:buChar char="·"/>
              <a:defRPr sz="1400">
                <a:solidFill>
                  <a:schemeClr val="accent5"/>
                </a:solidFill>
                <a:latin typeface="+mn-lt"/>
                <a:ea typeface="+mn-ea"/>
                <a:cs typeface="+mn-cs"/>
              </a:defRPr>
            </a:lvl9pPr>
          </a:lstStyle>
          <a:p>
            <a:pPr>
              <a:spcBef>
                <a:spcPts val="200"/>
              </a:spcBef>
            </a:pPr>
            <a:r>
              <a:rPr lang="en-US" sz="950" dirty="0">
                <a:solidFill>
                  <a:srgbClr val="00BDF2"/>
                </a:solidFill>
                <a:latin typeface="Calibri" panose="020F0502020204030204" pitchFamily="34" charset="0"/>
              </a:rPr>
              <a:t>The following scenarios may help investors to understand the potential return of the Notes </a:t>
            </a:r>
            <a:r>
              <a:rPr lang="en-US" sz="950" dirty="0" smtClean="0">
                <a:solidFill>
                  <a:srgbClr val="00BDF2"/>
                </a:solidFill>
                <a:latin typeface="Calibri" panose="020F0502020204030204" pitchFamily="34" charset="0"/>
              </a:rPr>
              <a:t>at maturity. They </a:t>
            </a:r>
            <a:r>
              <a:rPr lang="en-US" sz="950" dirty="0">
                <a:solidFill>
                  <a:srgbClr val="00BDF2"/>
                </a:solidFill>
                <a:latin typeface="Calibri" panose="020F0502020204030204" pitchFamily="34" charset="0"/>
              </a:rPr>
              <a:t>are provided for illustrative purposes only, do not purport to give any indication of how the Note may perform in the future and are not a reliable indicator of future performance. Indicative returns should not be taken as any limitation on the maximum possible loss or gain. </a:t>
            </a:r>
          </a:p>
          <a:p>
            <a:pPr>
              <a:spcBef>
                <a:spcPts val="200"/>
              </a:spcBef>
            </a:pPr>
            <a:r>
              <a:rPr lang="en-US" sz="950" dirty="0" smtClean="0">
                <a:solidFill>
                  <a:schemeClr val="accent5"/>
                </a:solidFill>
                <a:latin typeface="Calibri" panose="020F0502020204030204" pitchFamily="34" charset="0"/>
              </a:rPr>
              <a:t>The </a:t>
            </a:r>
            <a:r>
              <a:rPr lang="en-US" sz="950" dirty="0">
                <a:solidFill>
                  <a:schemeClr val="accent5"/>
                </a:solidFill>
                <a:latin typeface="Calibri" panose="020F0502020204030204" pitchFamily="34" charset="0"/>
              </a:rPr>
              <a:t>scenario analysis does not take into consideration any tax implications or fees. </a:t>
            </a:r>
            <a:r>
              <a:rPr lang="en-US" sz="950" dirty="0" smtClean="0">
                <a:solidFill>
                  <a:schemeClr val="accent5"/>
                </a:solidFill>
                <a:latin typeface="Calibri" panose="020F0502020204030204" pitchFamily="34" charset="0"/>
              </a:rPr>
              <a:t>The </a:t>
            </a:r>
            <a:r>
              <a:rPr lang="en-US" sz="950" dirty="0">
                <a:solidFill>
                  <a:schemeClr val="accent5"/>
                </a:solidFill>
                <a:latin typeface="Calibri" panose="020F0502020204030204" pitchFamily="34" charset="0"/>
              </a:rPr>
              <a:t>below </a:t>
            </a:r>
            <a:r>
              <a:rPr lang="en-US" sz="950" dirty="0" smtClean="0">
                <a:solidFill>
                  <a:schemeClr val="accent5"/>
                </a:solidFill>
                <a:latin typeface="Calibri" panose="020F0502020204030204" pitchFamily="34" charset="0"/>
              </a:rPr>
              <a:t>illustrates </a:t>
            </a:r>
            <a:r>
              <a:rPr lang="en-US" sz="950" dirty="0">
                <a:solidFill>
                  <a:schemeClr val="accent5"/>
                </a:solidFill>
                <a:latin typeface="Calibri" panose="020F0502020204030204" pitchFamily="34" charset="0"/>
              </a:rPr>
              <a:t>the capital growth (loss) investors may expect as a percentage of the initial </a:t>
            </a:r>
            <a:r>
              <a:rPr lang="en-US" sz="950" dirty="0" smtClean="0">
                <a:solidFill>
                  <a:schemeClr val="accent5"/>
                </a:solidFill>
                <a:latin typeface="Calibri" panose="020F0502020204030204" pitchFamily="34" charset="0"/>
              </a:rPr>
              <a:t>investment Amount, </a:t>
            </a:r>
            <a:r>
              <a:rPr lang="en-US" sz="950" dirty="0">
                <a:solidFill>
                  <a:schemeClr val="accent5"/>
                </a:solidFill>
                <a:latin typeface="Calibri" panose="020F0502020204030204" pitchFamily="34" charset="0"/>
              </a:rPr>
              <a:t>payable at </a:t>
            </a:r>
            <a:r>
              <a:rPr lang="en-US" sz="950" dirty="0" smtClean="0">
                <a:solidFill>
                  <a:schemeClr val="accent5"/>
                </a:solidFill>
                <a:latin typeface="Calibri" panose="020F0502020204030204" pitchFamily="34" charset="0"/>
              </a:rPr>
              <a:t>maturity based on the indicative performance </a:t>
            </a:r>
            <a:r>
              <a:rPr lang="en-US" sz="950" dirty="0">
                <a:solidFill>
                  <a:schemeClr val="accent5"/>
                </a:solidFill>
                <a:latin typeface="Calibri" panose="020F0502020204030204" pitchFamily="34" charset="0"/>
              </a:rPr>
              <a:t>of the </a:t>
            </a:r>
            <a:r>
              <a:rPr lang="en-US" sz="950" dirty="0" smtClean="0">
                <a:solidFill>
                  <a:schemeClr val="accent5"/>
                </a:solidFill>
                <a:latin typeface="Calibri" panose="020F0502020204030204" pitchFamily="34" charset="0"/>
              </a:rPr>
              <a:t>Index.  </a:t>
            </a:r>
            <a:endParaRPr lang="en-US" sz="950" dirty="0">
              <a:solidFill>
                <a:schemeClr val="accent5"/>
              </a:solidFill>
              <a:latin typeface="Calibri" panose="020F0502020204030204" pitchFamily="34" charset="0"/>
            </a:endParaRPr>
          </a:p>
        </p:txBody>
      </p:sp>
      <p:graphicFrame>
        <p:nvGraphicFramePr>
          <p:cNvPr id="22" name="Table 21"/>
          <p:cNvGraphicFramePr>
            <a:graphicFrameLocks noGrp="1"/>
          </p:cNvGraphicFramePr>
          <p:nvPr>
            <p:extLst>
              <p:ext uri="{D42A27DB-BD31-4B8C-83A1-F6EECF244321}">
                <p14:modId xmlns:p14="http://schemas.microsoft.com/office/powerpoint/2010/main" val="783111095"/>
              </p:ext>
            </p:extLst>
          </p:nvPr>
        </p:nvGraphicFramePr>
        <p:xfrm>
          <a:off x="2450591" y="5594982"/>
          <a:ext cx="4255008" cy="2223135"/>
        </p:xfrm>
        <a:graphic>
          <a:graphicData uri="http://schemas.openxmlformats.org/drawingml/2006/table">
            <a:tbl>
              <a:tblPr firstRow="1" bandRow="1">
                <a:tableStyleId>{5C22544A-7EE6-4342-B048-85BDC9FD1C3A}</a:tableStyleId>
              </a:tblPr>
              <a:tblGrid>
                <a:gridCol w="1418336">
                  <a:extLst>
                    <a:ext uri="{9D8B030D-6E8A-4147-A177-3AD203B41FA5}">
                      <a16:colId xmlns:a16="http://schemas.microsoft.com/office/drawing/2014/main" xmlns="" val="20000"/>
                    </a:ext>
                  </a:extLst>
                </a:gridCol>
                <a:gridCol w="1418336"/>
                <a:gridCol w="1418336">
                  <a:extLst>
                    <a:ext uri="{9D8B030D-6E8A-4147-A177-3AD203B41FA5}">
                      <a16:colId xmlns:a16="http://schemas.microsoft.com/office/drawing/2014/main" xmlns="" val="20001"/>
                    </a:ext>
                  </a:extLst>
                </a:gridCol>
              </a:tblGrid>
              <a:tr h="238565">
                <a:tc>
                  <a:txBody>
                    <a:bodyPr/>
                    <a:lstStyle/>
                    <a:p>
                      <a:pPr algn="ctr"/>
                      <a:r>
                        <a:rPr lang="en-GB" sz="950" kern="1200" dirty="0" smtClean="0">
                          <a:solidFill>
                            <a:schemeClr val="accent3"/>
                          </a:solidFill>
                          <a:latin typeface="Calibri" panose="020F0502020204030204" pitchFamily="34" charset="0"/>
                          <a:ea typeface="+mn-ea"/>
                          <a:cs typeface="+mn-cs"/>
                        </a:rPr>
                        <a:t>Index Performance (Performance Factor)</a:t>
                      </a:r>
                      <a:endParaRPr lang="en-GB" sz="950" kern="1200" dirty="0">
                        <a:solidFill>
                          <a:schemeClr val="accent3"/>
                        </a:solidFill>
                        <a:latin typeface="Calibri" panose="020F0502020204030204" pitchFamily="34" charset="0"/>
                        <a:ea typeface="+mn-ea"/>
                        <a:cs typeface="+mn-cs"/>
                      </a:endParaRPr>
                    </a:p>
                  </a:txBody>
                  <a:tcPr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950" kern="1200" dirty="0" smtClean="0">
                          <a:solidFill>
                            <a:schemeClr val="accent3"/>
                          </a:solidFill>
                          <a:latin typeface="Calibri" panose="020F0502020204030204" pitchFamily="34" charset="0"/>
                          <a:ea typeface="+mn-ea"/>
                          <a:cs typeface="+mn-cs"/>
                        </a:rPr>
                        <a:t>Index Performance,</a:t>
                      </a:r>
                      <a:r>
                        <a:rPr lang="en-GB" sz="950" kern="1200" baseline="0" dirty="0" smtClean="0">
                          <a:solidFill>
                            <a:schemeClr val="accent3"/>
                          </a:solidFill>
                          <a:latin typeface="Calibri" panose="020F0502020204030204" pitchFamily="34" charset="0"/>
                          <a:ea typeface="+mn-ea"/>
                          <a:cs typeface="+mn-cs"/>
                        </a:rPr>
                        <a:t> multiplied by Participation Rate*</a:t>
                      </a:r>
                      <a:endParaRPr lang="en-GB" sz="950" kern="1200" dirty="0">
                        <a:solidFill>
                          <a:schemeClr val="accent3"/>
                        </a:solidFill>
                        <a:latin typeface="Calibri" panose="020F0502020204030204" pitchFamily="34" charset="0"/>
                        <a:ea typeface="+mn-ea"/>
                        <a:cs typeface="+mn-cs"/>
                      </a:endParaRPr>
                    </a:p>
                  </a:txBody>
                  <a:tcPr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950" kern="1200" dirty="0" smtClean="0">
                          <a:solidFill>
                            <a:schemeClr val="accent3"/>
                          </a:solidFill>
                          <a:latin typeface="Calibri" panose="020F0502020204030204" pitchFamily="34" charset="0"/>
                          <a:ea typeface="+mn-ea"/>
                          <a:cs typeface="+mn-cs"/>
                        </a:rPr>
                        <a:t>Investor’s Expected Return (min. 95%)</a:t>
                      </a:r>
                      <a:endParaRPr lang="en-GB" sz="950" kern="1200" dirty="0">
                        <a:solidFill>
                          <a:schemeClr val="accent3"/>
                        </a:solidFill>
                        <a:latin typeface="Calibri" panose="020F0502020204030204" pitchFamily="34" charset="0"/>
                        <a:ea typeface="+mn-ea"/>
                        <a:cs typeface="+mn-cs"/>
                      </a:endParaRPr>
                    </a:p>
                  </a:txBody>
                  <a:tcPr anchor="b">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51814">
                <a:tc>
                  <a:txBody>
                    <a:bodyPr/>
                    <a:lstStyle/>
                    <a:p>
                      <a:pPr algn="ctr" rtl="0" fontAlgn="ctr"/>
                      <a:r>
                        <a:rPr lang="en-GB" sz="950" b="0" i="0" u="none" strike="noStrike">
                          <a:solidFill>
                            <a:srgbClr val="53565A"/>
                          </a:solidFill>
                          <a:effectLst/>
                          <a:latin typeface="Calibri"/>
                        </a:rPr>
                        <a:t>50%</a:t>
                      </a:r>
                    </a:p>
                  </a:txBody>
                  <a:tcPr marL="9525" marR="9525" marT="9525" marB="0" anchor="ctr">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50% X 120% = 60.00%</a:t>
                      </a:r>
                    </a:p>
                  </a:txBody>
                  <a:tcPr marL="9525" marR="9525" marT="9525" marB="0" anchor="ctr">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160.00%</a:t>
                      </a:r>
                    </a:p>
                  </a:txBody>
                  <a:tcPr marL="9525" marR="9525" marT="9525" marB="0" anchor="ctr">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51814">
                <a:tc>
                  <a:txBody>
                    <a:bodyPr/>
                    <a:lstStyle/>
                    <a:p>
                      <a:pPr algn="ctr" rtl="0" fontAlgn="ctr"/>
                      <a:r>
                        <a:rPr lang="en-GB" sz="950" b="0" i="0" u="none" strike="noStrike">
                          <a:solidFill>
                            <a:srgbClr val="53565A"/>
                          </a:solidFill>
                          <a:effectLst/>
                          <a:latin typeface="Calibri"/>
                        </a:rPr>
                        <a:t>40%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40% X 120% = 48.00%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148.00%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151814">
                <a:tc>
                  <a:txBody>
                    <a:bodyPr/>
                    <a:lstStyle/>
                    <a:p>
                      <a:pPr algn="ctr" rtl="0" fontAlgn="ctr"/>
                      <a:r>
                        <a:rPr lang="en-GB" sz="950" b="0" i="0" u="none" strike="noStrike">
                          <a:solidFill>
                            <a:srgbClr val="53565A"/>
                          </a:solidFill>
                          <a:effectLst/>
                          <a:latin typeface="Calibri"/>
                        </a:rPr>
                        <a:t>30%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30% X 120% = 36.00%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136.00%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51814">
                <a:tc>
                  <a:txBody>
                    <a:bodyPr/>
                    <a:lstStyle/>
                    <a:p>
                      <a:pPr algn="ctr" rtl="0" fontAlgn="ctr"/>
                      <a:r>
                        <a:rPr lang="en-GB" sz="950" b="0" i="0" u="none" strike="noStrike">
                          <a:solidFill>
                            <a:srgbClr val="53565A"/>
                          </a:solidFill>
                          <a:effectLst/>
                          <a:latin typeface="Calibri"/>
                        </a:rPr>
                        <a:t>20%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20% X 120% = 24.00%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124.00%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51814">
                <a:tc>
                  <a:txBody>
                    <a:bodyPr/>
                    <a:lstStyle/>
                    <a:p>
                      <a:pPr algn="ctr" rtl="0" fontAlgn="ctr"/>
                      <a:r>
                        <a:rPr lang="en-GB" sz="950" b="0" i="0" u="none" strike="noStrike">
                          <a:solidFill>
                            <a:srgbClr val="53565A"/>
                          </a:solidFill>
                          <a:effectLst/>
                          <a:latin typeface="Calibri"/>
                        </a:rPr>
                        <a:t>10%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10% X 120% = 12.00%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112.00%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51814">
                <a:tc>
                  <a:txBody>
                    <a:bodyPr/>
                    <a:lstStyle/>
                    <a:p>
                      <a:pPr algn="ctr" rtl="0" fontAlgn="ctr"/>
                      <a:r>
                        <a:rPr lang="en-GB" sz="950" b="0" i="0" u="none" strike="noStrike">
                          <a:solidFill>
                            <a:srgbClr val="53565A"/>
                          </a:solidFill>
                          <a:effectLst/>
                          <a:latin typeface="Calibri"/>
                        </a:rPr>
                        <a:t>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dirty="0">
                          <a:solidFill>
                            <a:srgbClr val="53565A"/>
                          </a:solidFill>
                          <a:effectLst/>
                          <a:latin typeface="Calibri"/>
                        </a:rPr>
                        <a:t>0% X 120% = 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100.00%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51814">
                <a:tc>
                  <a:txBody>
                    <a:bodyPr/>
                    <a:lstStyle/>
                    <a:p>
                      <a:pPr algn="ctr" rtl="0" fontAlgn="ctr"/>
                      <a:r>
                        <a:rPr lang="en-GB" sz="950" b="0" i="0" u="none" strike="noStrike">
                          <a:solidFill>
                            <a:srgbClr val="53565A"/>
                          </a:solidFill>
                          <a:effectLst/>
                          <a:latin typeface="Calibri"/>
                        </a:rPr>
                        <a:t>-3%</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dirty="0" smtClean="0">
                          <a:solidFill>
                            <a:srgbClr val="53565A"/>
                          </a:solidFill>
                          <a:effectLst/>
                          <a:latin typeface="Calibri"/>
                        </a:rPr>
                        <a:t>-3%</a:t>
                      </a:r>
                      <a:endParaRPr lang="en-GB" sz="950" b="0" i="0" u="none" strike="noStrike" dirty="0">
                        <a:solidFill>
                          <a:srgbClr val="53565A"/>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97.00%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51814">
                <a:tc>
                  <a:txBody>
                    <a:bodyPr/>
                    <a:lstStyle/>
                    <a:p>
                      <a:pPr algn="ctr" rtl="0" fontAlgn="ctr"/>
                      <a:r>
                        <a:rPr lang="en-GB" sz="950" b="0" i="0" u="none" strike="noStrike">
                          <a:solidFill>
                            <a:srgbClr val="53565A"/>
                          </a:solidFill>
                          <a:effectLst/>
                          <a:latin typeface="Calibri"/>
                        </a:rPr>
                        <a:t>-5%</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dirty="0" smtClean="0">
                          <a:solidFill>
                            <a:srgbClr val="53565A"/>
                          </a:solidFill>
                          <a:effectLst/>
                          <a:latin typeface="Calibri"/>
                        </a:rPr>
                        <a:t>-5%</a:t>
                      </a:r>
                      <a:endParaRPr lang="en-GB" sz="950" b="0" i="0" u="none" strike="noStrike" dirty="0">
                        <a:solidFill>
                          <a:srgbClr val="53565A"/>
                        </a:solidFill>
                        <a:effectLst/>
                        <a:latin typeface="Calibri"/>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95.00%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151814">
                <a:tc>
                  <a:txBody>
                    <a:bodyPr/>
                    <a:lstStyle/>
                    <a:p>
                      <a:pPr algn="ctr" rtl="0" fontAlgn="ctr"/>
                      <a:r>
                        <a:rPr lang="en-GB" sz="950" b="0" i="0" u="none" strike="noStrike" dirty="0">
                          <a:solidFill>
                            <a:srgbClr val="53565A"/>
                          </a:solidFill>
                          <a:effectLst/>
                          <a:latin typeface="Calibri"/>
                        </a:rPr>
                        <a:t>-10%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dirty="0">
                          <a:solidFill>
                            <a:srgbClr val="53565A"/>
                          </a:solidFill>
                          <a:effectLst/>
                          <a:latin typeface="Calibri"/>
                        </a:rPr>
                        <a:t>-10%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95.00%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151814">
                <a:tc>
                  <a:txBody>
                    <a:bodyPr/>
                    <a:lstStyle/>
                    <a:p>
                      <a:pPr algn="ctr" rtl="0" fontAlgn="ctr"/>
                      <a:r>
                        <a:rPr lang="en-GB" sz="950" b="0" i="0" u="none" strike="noStrike" dirty="0">
                          <a:solidFill>
                            <a:srgbClr val="53565A"/>
                          </a:solidFill>
                          <a:effectLst/>
                          <a:latin typeface="Calibri"/>
                        </a:rPr>
                        <a:t>-30%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dirty="0">
                          <a:solidFill>
                            <a:srgbClr val="53565A"/>
                          </a:solidFill>
                          <a:effectLst/>
                          <a:latin typeface="Calibri"/>
                        </a:rPr>
                        <a:t>-30%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a:solidFill>
                            <a:srgbClr val="53565A"/>
                          </a:solidFill>
                          <a:effectLst/>
                          <a:latin typeface="Calibri"/>
                        </a:rPr>
                        <a:t>95.00%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51814">
                <a:tc>
                  <a:txBody>
                    <a:bodyPr/>
                    <a:lstStyle/>
                    <a:p>
                      <a:pPr algn="ctr" rtl="0" fontAlgn="ctr"/>
                      <a:r>
                        <a:rPr lang="en-GB" sz="950" b="0" i="0" u="none" strike="noStrike" dirty="0">
                          <a:solidFill>
                            <a:srgbClr val="53565A"/>
                          </a:solidFill>
                          <a:effectLst/>
                          <a:latin typeface="Calibri"/>
                        </a:rPr>
                        <a:t>-100%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dirty="0">
                          <a:solidFill>
                            <a:srgbClr val="53565A"/>
                          </a:solidFill>
                          <a:effectLst/>
                          <a:latin typeface="Calibri"/>
                        </a:rPr>
                        <a:t>-100%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0" fontAlgn="ctr"/>
                      <a:r>
                        <a:rPr lang="en-GB" sz="950" b="0" i="0" u="none" strike="noStrike" dirty="0">
                          <a:solidFill>
                            <a:srgbClr val="53565A"/>
                          </a:solidFill>
                          <a:effectLst/>
                          <a:latin typeface="Calibri"/>
                        </a:rPr>
                        <a:t>95.00%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bl>
          </a:graphicData>
        </a:graphic>
      </p:graphicFrame>
      <p:sp>
        <p:nvSpPr>
          <p:cNvPr id="23" name="TextBox 22"/>
          <p:cNvSpPr txBox="1"/>
          <p:nvPr/>
        </p:nvSpPr>
        <p:spPr>
          <a:xfrm>
            <a:off x="2319762" y="3974592"/>
            <a:ext cx="2252238" cy="246221"/>
          </a:xfrm>
          <a:prstGeom prst="rect">
            <a:avLst/>
          </a:prstGeom>
          <a:noFill/>
        </p:spPr>
        <p:txBody>
          <a:bodyPr wrap="square" rtlCol="0">
            <a:spAutoFit/>
          </a:bodyPr>
          <a:lstStyle/>
          <a:p>
            <a:pPr algn="l" fontAlgn="auto">
              <a:spcBef>
                <a:spcPts val="0"/>
              </a:spcBef>
              <a:spcAft>
                <a:spcPts val="0"/>
              </a:spcAft>
            </a:pPr>
            <a:r>
              <a:rPr lang="en-GB" sz="1000" b="1" dirty="0" smtClean="0">
                <a:solidFill>
                  <a:schemeClr val="accent1"/>
                </a:solidFill>
                <a:latin typeface="Calibri" panose="020F0502020204030204" pitchFamily="34" charset="0"/>
                <a:ea typeface="+mn-ea"/>
              </a:rPr>
              <a:t>Sensitivity analysis at maturity</a:t>
            </a:r>
            <a:endParaRPr lang="en-GB" sz="1000" b="1" dirty="0">
              <a:solidFill>
                <a:schemeClr val="accent1"/>
              </a:solidFill>
              <a:latin typeface="Calibri" panose="020F0502020204030204" pitchFamily="34" charset="0"/>
              <a:ea typeface="+mn-ea"/>
            </a:endParaRPr>
          </a:p>
        </p:txBody>
      </p:sp>
      <p:sp>
        <p:nvSpPr>
          <p:cNvPr id="3" name="TextBox 2"/>
          <p:cNvSpPr txBox="1"/>
          <p:nvPr/>
        </p:nvSpPr>
        <p:spPr>
          <a:xfrm>
            <a:off x="2438401" y="8001000"/>
            <a:ext cx="4355592" cy="238527"/>
          </a:xfrm>
          <a:prstGeom prst="rect">
            <a:avLst/>
          </a:prstGeom>
          <a:noFill/>
        </p:spPr>
        <p:txBody>
          <a:bodyPr wrap="square" rtlCol="0">
            <a:spAutoFit/>
          </a:bodyPr>
          <a:lstStyle/>
          <a:p>
            <a:pPr algn="l"/>
            <a:r>
              <a:rPr lang="en-GB" sz="920" dirty="0">
                <a:latin typeface="Calibri" panose="020F0502020204030204" pitchFamily="34" charset="0"/>
              </a:rPr>
              <a:t>*Multiplied by participation rate of 120% only where index performance is positive.</a:t>
            </a:r>
          </a:p>
        </p:txBody>
      </p:sp>
    </p:spTree>
    <p:custDataLst>
      <p:tags r:id="rId1"/>
    </p:custDataLst>
    <p:extLst>
      <p:ext uri="{BB962C8B-B14F-4D97-AF65-F5344CB8AC3E}">
        <p14:creationId xmlns:p14="http://schemas.microsoft.com/office/powerpoint/2010/main" val="49616457"/>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199" y="1373877"/>
            <a:ext cx="3351633" cy="8086829"/>
          </a:xfrm>
          <a:prstGeom prst="rect">
            <a:avLst/>
          </a:prstGeom>
        </p:spPr>
        <p:txBody>
          <a:bodyPr wrap="square">
            <a:spAutoFit/>
          </a:bodyPr>
          <a:lstStyle/>
          <a:p>
            <a:pPr algn="l"/>
            <a:r>
              <a:rPr lang="en-GB" sz="950" b="1" kern="0" dirty="0">
                <a:solidFill>
                  <a:schemeClr val="accent1"/>
                </a:solidFill>
                <a:latin typeface="Calibri" panose="020F0502020204030204" pitchFamily="34" charset="0"/>
              </a:rPr>
              <a:t>Market Risk - </a:t>
            </a:r>
            <a:r>
              <a:rPr lang="en-US" sz="950" dirty="0">
                <a:solidFill>
                  <a:srgbClr val="53565A"/>
                </a:solidFill>
                <a:latin typeface="Calibri" panose="020F0502020204030204" pitchFamily="34" charset="0"/>
              </a:rPr>
              <a:t>Investors in the Notes should have prior experience of equity markets and of products featuring embedded derivatives, or should take steps to familiarize themselves with these products. Various factors may influence the market value of the Notes, including, but not limited to the performance of any underlying between the Initial Valuation Date and the Final Valuation Date, levels of volatility in the underlying markets and the implied future direction of these. Changes to any of these factors, remaining life to maturity and the credit quality of the Issuer, will affect secondary market prices for the Notes.</a:t>
            </a:r>
          </a:p>
          <a:p>
            <a:pPr algn="l"/>
            <a:endParaRPr lang="en-US" sz="400" dirty="0">
              <a:solidFill>
                <a:srgbClr val="53565A"/>
              </a:solidFill>
              <a:latin typeface="Calibri" panose="020F0502020204030204" pitchFamily="34" charset="0"/>
            </a:endParaRPr>
          </a:p>
          <a:p>
            <a:pPr algn="l"/>
            <a:r>
              <a:rPr lang="en-GB" sz="950" b="1" kern="0" dirty="0">
                <a:solidFill>
                  <a:schemeClr val="accent1"/>
                </a:solidFill>
                <a:latin typeface="Calibri" panose="020F0502020204030204" pitchFamily="34" charset="0"/>
              </a:rPr>
              <a:t>Credit Risk - </a:t>
            </a:r>
            <a:r>
              <a:rPr lang="en-US" sz="950" dirty="0">
                <a:solidFill>
                  <a:srgbClr val="53565A"/>
                </a:solidFill>
                <a:latin typeface="Calibri" panose="020F0502020204030204" pitchFamily="34" charset="0"/>
              </a:rPr>
              <a:t>Investors assume full credit risk of the Issuer, who is responsible for making the payments of the Notes and the Guarantor who has guaranteed all payments due under the Notes. This means that should the Issuer and/or the Guarantor become insolvent or fail in any way investors may not receive back any of their investment monies, nor even their initial investment amount. The profitability of the Guarantor’s businesses, and in turn, its ability to meet its obligations under </a:t>
            </a:r>
            <a:r>
              <a:rPr lang="en-US" sz="950" dirty="0" smtClean="0">
                <a:solidFill>
                  <a:srgbClr val="53565A"/>
                </a:solidFill>
                <a:latin typeface="Calibri" panose="020F0502020204030204" pitchFamily="34" charset="0"/>
              </a:rPr>
              <a:t>the </a:t>
            </a:r>
            <a:r>
              <a:rPr lang="en-US" sz="950" dirty="0">
                <a:solidFill>
                  <a:srgbClr val="53565A"/>
                </a:solidFill>
                <a:latin typeface="Calibri" panose="020F0502020204030204" pitchFamily="34" charset="0"/>
              </a:rPr>
              <a:t>guarantee, may be affected by global and local economic conditions, such as the levels and liquidity of the global financial and other asset markets, the absolute and relative level and volatility of interest rates and equity prices, investor sentiment, market confidence, inflation, and the availability and cost of credit</a:t>
            </a:r>
            <a:r>
              <a:rPr lang="en-US" sz="950" dirty="0" smtClean="0">
                <a:solidFill>
                  <a:srgbClr val="53565A"/>
                </a:solidFill>
                <a:latin typeface="Calibri" panose="020F0502020204030204" pitchFamily="34" charset="0"/>
              </a:rPr>
              <a:t>.</a:t>
            </a:r>
          </a:p>
          <a:p>
            <a:pPr algn="l"/>
            <a:endParaRPr lang="en-US" sz="400" dirty="0">
              <a:solidFill>
                <a:srgbClr val="53565A"/>
              </a:solidFill>
              <a:latin typeface="Calibri" panose="020F0502020204030204" pitchFamily="34" charset="0"/>
            </a:endParaRPr>
          </a:p>
          <a:p>
            <a:pPr algn="l"/>
            <a:r>
              <a:rPr lang="en-US" sz="950" b="1" kern="0" dirty="0">
                <a:solidFill>
                  <a:schemeClr val="accent1"/>
                </a:solidFill>
                <a:latin typeface="Calibri" panose="020F0502020204030204" pitchFamily="34" charset="0"/>
              </a:rPr>
              <a:t>Risk of Loss of Initial Investment </a:t>
            </a:r>
            <a:r>
              <a:rPr lang="en-US" sz="950" b="1" kern="0" dirty="0" smtClean="0">
                <a:solidFill>
                  <a:schemeClr val="accent1"/>
                </a:solidFill>
                <a:latin typeface="Calibri" panose="020F0502020204030204" pitchFamily="34" charset="0"/>
              </a:rPr>
              <a:t> Amount </a:t>
            </a:r>
            <a:r>
              <a:rPr lang="en-US" sz="950" dirty="0" smtClean="0">
                <a:solidFill>
                  <a:srgbClr val="53565A"/>
                </a:solidFill>
                <a:latin typeface="Calibri" panose="020F0502020204030204" pitchFamily="34" charset="0"/>
              </a:rPr>
              <a:t>– At maturity, investors will receive less than their initial investment if the Final Price of the Index is below its Initial Price, i.e. if the Performance Factor is negative. Investors will receive a 1:1 loss based on the Index performance, up to a maximum loss of 5%. The Notes are 95% capital protected at maturity. </a:t>
            </a:r>
          </a:p>
          <a:p>
            <a:pPr lvl="0" algn="l"/>
            <a:endParaRPr lang="en-US" sz="400" b="1" kern="0" dirty="0">
              <a:solidFill>
                <a:srgbClr val="002D72"/>
              </a:solidFill>
              <a:latin typeface="Calibri" panose="020F0502020204030204" pitchFamily="34" charset="0"/>
            </a:endParaRPr>
          </a:p>
          <a:p>
            <a:pPr algn="l"/>
            <a:r>
              <a:rPr lang="en-GB" sz="950" b="1" kern="0" dirty="0" smtClean="0">
                <a:solidFill>
                  <a:schemeClr val="accent1"/>
                </a:solidFill>
                <a:latin typeface="Calibri" panose="020F0502020204030204" pitchFamily="34" charset="0"/>
              </a:rPr>
              <a:t>Liquidity </a:t>
            </a:r>
            <a:r>
              <a:rPr lang="en-GB" sz="950" b="1" kern="0" dirty="0">
                <a:solidFill>
                  <a:schemeClr val="accent1"/>
                </a:solidFill>
                <a:latin typeface="Calibri" panose="020F0502020204030204" pitchFamily="34" charset="0"/>
              </a:rPr>
              <a:t>Risk - </a:t>
            </a:r>
            <a:r>
              <a:rPr lang="en-GB" sz="950" dirty="0">
                <a:solidFill>
                  <a:srgbClr val="53565A"/>
                </a:solidFill>
                <a:latin typeface="Calibri" panose="020F0502020204030204" pitchFamily="34" charset="0"/>
              </a:rPr>
              <a:t>The Notes may  have a long time period to maturity. Investors should be aware that there are no automatic rights of cancellation or withdrawal available to them. This means that unless the investor is able to sell their Notes on any secondary market the money invested in the Notes will not be available for the full period to maturity. Citi will endeavour to make a secondary market in these Notes, but does not guarantee that a secondary market will exist. </a:t>
            </a:r>
            <a:r>
              <a:rPr lang="en-GB" sz="950" dirty="0" smtClean="0">
                <a:solidFill>
                  <a:srgbClr val="53565A"/>
                </a:solidFill>
                <a:latin typeface="Calibri" panose="020F0502020204030204" pitchFamily="34" charset="0"/>
              </a:rPr>
              <a:t>Investors </a:t>
            </a:r>
            <a:r>
              <a:rPr lang="en-GB" sz="950" dirty="0">
                <a:solidFill>
                  <a:srgbClr val="53565A"/>
                </a:solidFill>
                <a:latin typeface="Calibri" panose="020F0502020204030204" pitchFamily="34" charset="0"/>
              </a:rPr>
              <a:t>seeking to liquidate/sell positions in these Notes prior to the stated Maturity Date may receive substantially less than their original purchase price. </a:t>
            </a:r>
            <a:endParaRPr lang="en-GB" sz="950" dirty="0" smtClean="0">
              <a:solidFill>
                <a:srgbClr val="53565A"/>
              </a:solidFill>
              <a:latin typeface="Calibri" panose="020F0502020204030204" pitchFamily="34" charset="0"/>
            </a:endParaRPr>
          </a:p>
          <a:p>
            <a:pPr algn="l"/>
            <a:endParaRPr lang="en-GB" sz="400" dirty="0" smtClean="0">
              <a:solidFill>
                <a:srgbClr val="53565A"/>
              </a:solidFill>
              <a:latin typeface="Calibri" panose="020F0502020204030204" pitchFamily="34" charset="0"/>
            </a:endParaRPr>
          </a:p>
          <a:p>
            <a:pPr lvl="0" algn="l"/>
            <a:r>
              <a:rPr lang="en-GB" sz="950" b="1" kern="0" dirty="0">
                <a:solidFill>
                  <a:schemeClr val="accent1"/>
                </a:solidFill>
                <a:latin typeface="Calibri" panose="020F0502020204030204" pitchFamily="34" charset="0"/>
              </a:rPr>
              <a:t>Early Sale Risk - </a:t>
            </a:r>
            <a:r>
              <a:rPr lang="en-US" sz="950" dirty="0">
                <a:solidFill>
                  <a:srgbClr val="53565A"/>
                </a:solidFill>
                <a:latin typeface="Calibri" panose="020F0502020204030204" pitchFamily="34" charset="0"/>
              </a:rPr>
              <a:t>During the life of the Notes, investors may be able to  sell the Notes on the secondary market subject to liquidity conditions. If the secondary market price exceeds the initial investment there is the potential to </a:t>
            </a:r>
            <a:r>
              <a:rPr lang="en-US" sz="950" dirty="0" err="1">
                <a:solidFill>
                  <a:srgbClr val="53565A"/>
                </a:solidFill>
                <a:latin typeface="Calibri" panose="020F0502020204030204" pitchFamily="34" charset="0"/>
              </a:rPr>
              <a:t>realise</a:t>
            </a:r>
            <a:r>
              <a:rPr lang="en-US" sz="950" dirty="0">
                <a:solidFill>
                  <a:srgbClr val="53565A"/>
                </a:solidFill>
                <a:latin typeface="Calibri" panose="020F0502020204030204" pitchFamily="34" charset="0"/>
              </a:rPr>
              <a:t> a profit prior to maturity by selling the Notes. The secondary market price will reflect a number of factors including interest rates, volatility and issuer buy-back levels on the date on which an investor wants to sell the Notes. As a result, there can be no assurance that a selling Note holder will receive a price equal to or in excess of the amount initially invested.</a:t>
            </a:r>
          </a:p>
          <a:p>
            <a:pPr algn="l"/>
            <a:endParaRPr lang="en-GB" sz="950" dirty="0" smtClean="0">
              <a:solidFill>
                <a:srgbClr val="53565A"/>
              </a:solidFill>
              <a:latin typeface="Calibri" panose="020F0502020204030204" pitchFamily="34" charset="0"/>
            </a:endParaRPr>
          </a:p>
          <a:p>
            <a:pPr algn="l"/>
            <a:endParaRPr lang="en-GB" sz="400" dirty="0">
              <a:solidFill>
                <a:srgbClr val="53565A"/>
              </a:solidFill>
              <a:latin typeface="Calibri" panose="020F0502020204030204" pitchFamily="34" charset="0"/>
            </a:endParaRPr>
          </a:p>
        </p:txBody>
      </p:sp>
      <p:sp>
        <p:nvSpPr>
          <p:cNvPr id="4" name="Rectangle 3"/>
          <p:cNvSpPr/>
          <p:nvPr/>
        </p:nvSpPr>
        <p:spPr>
          <a:xfrm>
            <a:off x="3429000" y="1389534"/>
            <a:ext cx="3252216" cy="7671331"/>
          </a:xfrm>
          <a:prstGeom prst="rect">
            <a:avLst/>
          </a:prstGeom>
        </p:spPr>
        <p:txBody>
          <a:bodyPr wrap="square">
            <a:spAutoFit/>
          </a:bodyPr>
          <a:lstStyle/>
          <a:p>
            <a:pPr algn="l"/>
            <a:r>
              <a:rPr lang="en-GB" sz="950" b="1" kern="0" dirty="0" smtClean="0">
                <a:solidFill>
                  <a:schemeClr val="accent1"/>
                </a:solidFill>
                <a:latin typeface="Calibri" panose="020F0502020204030204" pitchFamily="34" charset="0"/>
              </a:rPr>
              <a:t>Event Risk - </a:t>
            </a:r>
            <a:r>
              <a:rPr lang="en-IE" sz="950" dirty="0">
                <a:solidFill>
                  <a:srgbClr val="53565A"/>
                </a:solidFill>
                <a:latin typeface="Calibri" panose="020F0502020204030204" pitchFamily="34" charset="0"/>
              </a:rPr>
              <a:t>The terms of the </a:t>
            </a:r>
            <a:r>
              <a:rPr lang="en-IE" sz="950" dirty="0" smtClean="0">
                <a:solidFill>
                  <a:srgbClr val="53565A"/>
                </a:solidFill>
                <a:latin typeface="Calibri" panose="020F0502020204030204" pitchFamily="34" charset="0"/>
              </a:rPr>
              <a:t>Notes </a:t>
            </a:r>
            <a:r>
              <a:rPr lang="en-IE" sz="950" dirty="0">
                <a:solidFill>
                  <a:srgbClr val="53565A"/>
                </a:solidFill>
                <a:latin typeface="Calibri" panose="020F0502020204030204" pitchFamily="34" charset="0"/>
              </a:rPr>
              <a:t>also provide that if certain exceptional events occur (1) adjustments may be made to the </a:t>
            </a:r>
            <a:r>
              <a:rPr lang="en-IE" sz="950" dirty="0" smtClean="0">
                <a:solidFill>
                  <a:srgbClr val="53565A"/>
                </a:solidFill>
                <a:latin typeface="Calibri" panose="020F0502020204030204" pitchFamily="34" charset="0"/>
              </a:rPr>
              <a:t>Notes </a:t>
            </a:r>
            <a:r>
              <a:rPr lang="en-IE" sz="950" dirty="0">
                <a:solidFill>
                  <a:srgbClr val="53565A"/>
                </a:solidFill>
                <a:latin typeface="Calibri" panose="020F0502020204030204" pitchFamily="34" charset="0"/>
              </a:rPr>
              <a:t>and/or (2) the issuer may terminate the product early. These events are specified in the Offering Document and principally relate to the </a:t>
            </a:r>
            <a:r>
              <a:rPr lang="en-IE" sz="950" dirty="0" smtClean="0">
                <a:solidFill>
                  <a:srgbClr val="53565A"/>
                </a:solidFill>
                <a:latin typeface="Calibri" panose="020F0502020204030204" pitchFamily="34" charset="0"/>
              </a:rPr>
              <a:t>underlying(s),  </a:t>
            </a:r>
            <a:r>
              <a:rPr lang="en-IE" sz="950" dirty="0">
                <a:solidFill>
                  <a:srgbClr val="53565A"/>
                </a:solidFill>
                <a:latin typeface="Calibri" panose="020F0502020204030204" pitchFamily="34" charset="0"/>
              </a:rPr>
              <a:t>the Notes and the Issuer. The return (if any) you receive on such early termination is likely to be different from the scenarios described herein and may be less than the amount you invested.</a:t>
            </a:r>
            <a:r>
              <a:rPr lang="en-GB" sz="950" dirty="0">
                <a:solidFill>
                  <a:srgbClr val="53565A"/>
                </a:solidFill>
                <a:latin typeface="Calibri" panose="020F0502020204030204" pitchFamily="34" charset="0"/>
              </a:rPr>
              <a:t> </a:t>
            </a:r>
          </a:p>
          <a:p>
            <a:pPr algn="l"/>
            <a:endParaRPr lang="en-GB" sz="400" dirty="0">
              <a:solidFill>
                <a:srgbClr val="53565A"/>
              </a:solidFill>
              <a:latin typeface="Calibri" panose="020F0502020204030204" pitchFamily="34" charset="0"/>
            </a:endParaRPr>
          </a:p>
          <a:p>
            <a:pPr algn="l"/>
            <a:r>
              <a:rPr lang="en-GB" sz="950" b="1" kern="0" dirty="0">
                <a:solidFill>
                  <a:schemeClr val="accent1"/>
                </a:solidFill>
                <a:latin typeface="Calibri" panose="020F0502020204030204" pitchFamily="34" charset="0"/>
              </a:rPr>
              <a:t>Suitability </a:t>
            </a:r>
            <a:r>
              <a:rPr lang="en-GB" sz="950" b="1" kern="0" dirty="0" smtClean="0">
                <a:solidFill>
                  <a:schemeClr val="accent1"/>
                </a:solidFill>
                <a:latin typeface="Calibri" panose="020F0502020204030204" pitchFamily="34" charset="0"/>
              </a:rPr>
              <a:t>Risk - </a:t>
            </a:r>
            <a:r>
              <a:rPr lang="en-GB" sz="950" dirty="0" smtClean="0">
                <a:solidFill>
                  <a:srgbClr val="53565A"/>
                </a:solidFill>
                <a:latin typeface="Calibri" panose="020F0502020204030204" pitchFamily="34" charset="0"/>
              </a:rPr>
              <a:t>Investors </a:t>
            </a:r>
            <a:r>
              <a:rPr lang="en-GB" sz="950" dirty="0">
                <a:solidFill>
                  <a:srgbClr val="53565A"/>
                </a:solidFill>
                <a:latin typeface="Calibri" panose="020F0502020204030204" pitchFamily="34" charset="0"/>
              </a:rPr>
              <a:t>should determine whether an investment in the Notes is appropriate to their particular circumstances and should consult with their own independent advisers to determine the consequences of an investment in the Notes and to arrive at their own evaluation of the investment.</a:t>
            </a:r>
          </a:p>
          <a:p>
            <a:pPr algn="l"/>
            <a:endParaRPr lang="en-GB" sz="400" dirty="0">
              <a:solidFill>
                <a:srgbClr val="53565A"/>
              </a:solidFill>
              <a:latin typeface="Calibri" panose="020F0502020204030204" pitchFamily="34" charset="0"/>
            </a:endParaRPr>
          </a:p>
          <a:p>
            <a:pPr algn="l"/>
            <a:r>
              <a:rPr lang="en-GB" sz="950" b="1" kern="0" dirty="0" smtClean="0">
                <a:solidFill>
                  <a:schemeClr val="accent1"/>
                </a:solidFill>
                <a:latin typeface="Calibri" panose="020F0502020204030204" pitchFamily="34" charset="0"/>
              </a:rPr>
              <a:t>Currency </a:t>
            </a:r>
            <a:r>
              <a:rPr lang="en-GB" sz="950" b="1" kern="0" dirty="0">
                <a:solidFill>
                  <a:schemeClr val="accent1"/>
                </a:solidFill>
                <a:latin typeface="Calibri" panose="020F0502020204030204" pitchFamily="34" charset="0"/>
              </a:rPr>
              <a:t>Risk </a:t>
            </a:r>
            <a:r>
              <a:rPr lang="en-GB" sz="950" b="1" kern="0" dirty="0" smtClean="0">
                <a:solidFill>
                  <a:schemeClr val="accent1"/>
                </a:solidFill>
                <a:latin typeface="Calibri" panose="020F0502020204030204" pitchFamily="34" charset="0"/>
              </a:rPr>
              <a:t>- </a:t>
            </a:r>
            <a:r>
              <a:rPr lang="en-GB" sz="950" dirty="0" smtClean="0">
                <a:solidFill>
                  <a:srgbClr val="53565A"/>
                </a:solidFill>
                <a:latin typeface="Calibri" panose="020F0502020204030204" pitchFamily="34" charset="0"/>
              </a:rPr>
              <a:t>If the Notes </a:t>
            </a:r>
            <a:r>
              <a:rPr lang="en-GB" sz="950" dirty="0">
                <a:solidFill>
                  <a:srgbClr val="53565A"/>
                </a:solidFill>
                <a:latin typeface="Calibri" panose="020F0502020204030204" pitchFamily="34" charset="0"/>
              </a:rPr>
              <a:t>are denominated in a currency other than the investor’s normal currency of account, changes in </a:t>
            </a:r>
            <a:r>
              <a:rPr lang="en-GB" sz="950" dirty="0" smtClean="0">
                <a:solidFill>
                  <a:srgbClr val="53565A"/>
                </a:solidFill>
                <a:latin typeface="Calibri" panose="020F0502020204030204" pitchFamily="34" charset="0"/>
              </a:rPr>
              <a:t>exchange rates may </a:t>
            </a:r>
            <a:r>
              <a:rPr lang="en-GB" sz="950" dirty="0">
                <a:solidFill>
                  <a:srgbClr val="53565A"/>
                </a:solidFill>
                <a:latin typeface="Calibri" panose="020F0502020204030204" pitchFamily="34" charset="0"/>
              </a:rPr>
              <a:t>have an adverse effect on the value </a:t>
            </a:r>
            <a:r>
              <a:rPr lang="en-GB" sz="950" dirty="0" smtClean="0">
                <a:solidFill>
                  <a:srgbClr val="53565A"/>
                </a:solidFill>
                <a:latin typeface="Calibri" panose="020F0502020204030204" pitchFamily="34" charset="0"/>
              </a:rPr>
              <a:t>of </a:t>
            </a:r>
            <a:r>
              <a:rPr lang="en-GB" sz="950" dirty="0">
                <a:solidFill>
                  <a:srgbClr val="53565A"/>
                </a:solidFill>
                <a:latin typeface="Calibri" panose="020F0502020204030204" pitchFamily="34" charset="0"/>
              </a:rPr>
              <a:t>their investment in the normal currency of </a:t>
            </a:r>
            <a:r>
              <a:rPr lang="en-GB" sz="950" dirty="0" smtClean="0">
                <a:solidFill>
                  <a:srgbClr val="53565A"/>
                </a:solidFill>
                <a:latin typeface="Calibri" panose="020F0502020204030204" pitchFamily="34" charset="0"/>
              </a:rPr>
              <a:t>account. This may </a:t>
            </a:r>
            <a:r>
              <a:rPr lang="en-GB" sz="950" dirty="0">
                <a:solidFill>
                  <a:srgbClr val="53565A"/>
                </a:solidFill>
                <a:latin typeface="Calibri" panose="020F0502020204030204" pitchFamily="34" charset="0"/>
              </a:rPr>
              <a:t>cause a loss </a:t>
            </a:r>
            <a:r>
              <a:rPr lang="en-GB" sz="950" dirty="0" smtClean="0">
                <a:solidFill>
                  <a:srgbClr val="53565A"/>
                </a:solidFill>
                <a:latin typeface="Calibri" panose="020F0502020204030204" pitchFamily="34" charset="0"/>
              </a:rPr>
              <a:t>of principal. </a:t>
            </a:r>
          </a:p>
          <a:p>
            <a:pPr algn="l"/>
            <a:endParaRPr lang="en-GB" sz="950" dirty="0">
              <a:solidFill>
                <a:srgbClr val="53565A"/>
              </a:solidFill>
              <a:latin typeface="Calibri" panose="020F0502020204030204" pitchFamily="34" charset="0"/>
              <a:ea typeface="+mn-ea"/>
            </a:endParaRPr>
          </a:p>
          <a:p>
            <a:pPr algn="l"/>
            <a:r>
              <a:rPr lang="en-GB" sz="950" b="1" kern="0" dirty="0" smtClean="0">
                <a:solidFill>
                  <a:schemeClr val="accent1"/>
                </a:solidFill>
                <a:latin typeface="Calibri" panose="020F0502020204030204" pitchFamily="34" charset="0"/>
              </a:rPr>
              <a:t>ADDITIONAL RISK FACTORS ARISING FROM INDEX: </a:t>
            </a:r>
          </a:p>
          <a:p>
            <a:pPr algn="l"/>
            <a:endParaRPr lang="en-GB" sz="400" b="1" kern="0" dirty="0">
              <a:solidFill>
                <a:schemeClr val="accent1"/>
              </a:solidFill>
              <a:latin typeface="Calibri" panose="020F0502020204030204" pitchFamily="34" charset="0"/>
            </a:endParaRPr>
          </a:p>
          <a:p>
            <a:pPr algn="l"/>
            <a:r>
              <a:rPr lang="en-GB" sz="950" b="1" kern="0" dirty="0" smtClean="0">
                <a:solidFill>
                  <a:schemeClr val="accent1"/>
                </a:solidFill>
                <a:latin typeface="Calibri" panose="020F0502020204030204" pitchFamily="34" charset="0"/>
              </a:rPr>
              <a:t>Equity market performance may not be correlated to GDP growth </a:t>
            </a:r>
            <a:r>
              <a:rPr lang="en-GB" sz="950" dirty="0" smtClean="0">
                <a:solidFill>
                  <a:srgbClr val="53565A"/>
                </a:solidFill>
                <a:latin typeface="Calibri" panose="020F0502020204030204" pitchFamily="34" charset="0"/>
              </a:rPr>
              <a:t>- The </a:t>
            </a:r>
            <a:r>
              <a:rPr lang="en-GB" sz="950" dirty="0">
                <a:solidFill>
                  <a:srgbClr val="53565A"/>
                </a:solidFill>
                <a:latin typeface="Calibri" panose="020F0502020204030204" pitchFamily="34" charset="0"/>
              </a:rPr>
              <a:t>Index uses a weighting methodology which increases the weight assigned to companies which are identified as having a high proportion of their revenue linked to countries with the highest forecasted GDP growth. However, even assuming that the forecasted GDP growth translates into similar actual GDP growth, there can be no assurance that companies with significant revenue in countries with growing GDP will experience greater share price performance than other companies. GDP growth may not be an accurate indicator of equity market performance. The share price of individual companies will be influenced by a large number of other factors including, for example, overall strategy, the level of customer demand for its products or services, the relative strength and success of its competitors, operating efficiency, costs and expenses, operational, legal, regulatory and franchise risks</a:t>
            </a:r>
            <a:r>
              <a:rPr lang="en-GB" sz="950" dirty="0" smtClean="0">
                <a:solidFill>
                  <a:srgbClr val="53565A"/>
                </a:solidFill>
                <a:latin typeface="Calibri" panose="020F0502020204030204" pitchFamily="34" charset="0"/>
              </a:rPr>
              <a:t>.</a:t>
            </a:r>
          </a:p>
          <a:p>
            <a:pPr algn="l"/>
            <a:endParaRPr lang="en-GB" sz="400" dirty="0">
              <a:solidFill>
                <a:srgbClr val="53565A"/>
              </a:solidFill>
              <a:latin typeface="Calibri" panose="020F0502020204030204" pitchFamily="34" charset="0"/>
            </a:endParaRPr>
          </a:p>
          <a:p>
            <a:pPr algn="l"/>
            <a:r>
              <a:rPr lang="en-GB" sz="950" b="1" kern="0" dirty="0">
                <a:solidFill>
                  <a:schemeClr val="accent1"/>
                </a:solidFill>
                <a:latin typeface="Calibri" panose="020F0502020204030204" pitchFamily="34" charset="0"/>
              </a:rPr>
              <a:t>Limitations of company financial data </a:t>
            </a:r>
            <a:r>
              <a:rPr lang="en-GB" sz="950" dirty="0" smtClean="0">
                <a:solidFill>
                  <a:srgbClr val="53565A"/>
                </a:solidFill>
                <a:latin typeface="Calibri" panose="020F0502020204030204" pitchFamily="34" charset="0"/>
              </a:rPr>
              <a:t>- The </a:t>
            </a:r>
            <a:r>
              <a:rPr lang="en-GB" sz="950" dirty="0">
                <a:solidFill>
                  <a:srgbClr val="53565A"/>
                </a:solidFill>
                <a:latin typeface="Calibri" panose="020F0502020204030204" pitchFamily="34" charset="0"/>
              </a:rPr>
              <a:t>financial information published by companies may not split out revenue by country or geographic region of origin with a high degree of accuracy. In order to segment revenue by country, STOXX uses an estimation methodology which it</a:t>
            </a:r>
          </a:p>
          <a:p>
            <a:pPr algn="l"/>
            <a:r>
              <a:rPr lang="en-GB" sz="950" dirty="0">
                <a:solidFill>
                  <a:srgbClr val="53565A"/>
                </a:solidFill>
                <a:latin typeface="Calibri" panose="020F0502020204030204" pitchFamily="34" charset="0"/>
              </a:rPr>
              <a:t>has developed for that purpose. The STOXX methodology is based on certain assumptions and may not be successful in accurately mapping the revenue of each company to the individual countries in which that revenue originated. </a:t>
            </a:r>
            <a:endParaRPr lang="en-GB" sz="950" dirty="0" smtClean="0">
              <a:solidFill>
                <a:srgbClr val="53565A"/>
              </a:solidFill>
              <a:latin typeface="Calibri" panose="020F0502020204030204" pitchFamily="34" charset="0"/>
            </a:endParaRPr>
          </a:p>
          <a:p>
            <a:pPr algn="l"/>
            <a:endParaRPr lang="en-GB" sz="950" dirty="0">
              <a:solidFill>
                <a:srgbClr val="53565A"/>
              </a:solidFill>
              <a:latin typeface="Calibri" panose="020F0502020204030204" pitchFamily="34" charset="0"/>
            </a:endParaRPr>
          </a:p>
        </p:txBody>
      </p:sp>
      <p:sp>
        <p:nvSpPr>
          <p:cNvPr id="7" name="Rectangle 37"/>
          <p:cNvSpPr txBox="1">
            <a:spLocks noChangeArrowheads="1"/>
          </p:cNvSpPr>
          <p:nvPr/>
        </p:nvSpPr>
        <p:spPr bwMode="gray">
          <a:xfrm>
            <a:off x="174450" y="358774"/>
            <a:ext cx="6506766" cy="91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marL="0" indent="0" algn="l" defTabSz="1838325" rtl="0" eaLnBrk="1" fontAlgn="base" hangingPunct="1">
              <a:spcBef>
                <a:spcPct val="75000"/>
              </a:spcBef>
              <a:spcAft>
                <a:spcPct val="0"/>
              </a:spcAft>
              <a:buClr>
                <a:srgbClr val="97999B"/>
              </a:buClr>
              <a:buSzPct val="100000"/>
              <a:buFont typeface="Symbol" pitchFamily="18" charset="2"/>
              <a:buNone/>
              <a:defRPr sz="2000">
                <a:solidFill>
                  <a:schemeClr val="accent3"/>
                </a:solidFill>
                <a:latin typeface="+mn-lt"/>
                <a:ea typeface="+mn-ea"/>
                <a:cs typeface="+mn-cs"/>
              </a:defRPr>
            </a:lvl1pPr>
            <a:lvl2pPr marL="342900" indent="-171450" algn="l" defTabSz="1838325" rtl="0" eaLnBrk="1" fontAlgn="base" hangingPunct="1">
              <a:spcBef>
                <a:spcPct val="25000"/>
              </a:spcBef>
              <a:spcAft>
                <a:spcPct val="0"/>
              </a:spcAft>
              <a:buClr>
                <a:srgbClr val="97999B"/>
              </a:buClr>
              <a:buSzPct val="100000"/>
              <a:buFont typeface="Arial"/>
              <a:buChar char="–"/>
              <a:defRPr sz="1400">
                <a:solidFill>
                  <a:schemeClr val="accent5"/>
                </a:solidFill>
                <a:latin typeface="+mn-lt"/>
                <a:ea typeface="+mn-ea"/>
                <a:cs typeface="+mn-cs"/>
              </a:defRPr>
            </a:lvl2pPr>
            <a:lvl3pPr marL="514350" indent="-171450" algn="l" defTabSz="1838325" rtl="0" eaLnBrk="1" fontAlgn="base" hangingPunct="1">
              <a:spcBef>
                <a:spcPct val="25000"/>
              </a:spcBef>
              <a:spcAft>
                <a:spcPct val="0"/>
              </a:spcAft>
              <a:buClr>
                <a:srgbClr val="97999B"/>
              </a:buClr>
              <a:buSzPct val="100000"/>
              <a:buFont typeface="Wingdings" panose="05000000000000000000" pitchFamily="2" charset="2"/>
              <a:buChar char="§"/>
              <a:defRPr sz="1400">
                <a:solidFill>
                  <a:schemeClr val="accent5"/>
                </a:solidFill>
                <a:latin typeface="+mn-lt"/>
                <a:ea typeface="+mn-ea"/>
                <a:cs typeface="+mn-cs"/>
              </a:defRPr>
            </a:lvl3pPr>
            <a:lvl4pPr marL="685800" indent="-171450" algn="l" defTabSz="1838325" rtl="0" eaLnBrk="1" fontAlgn="base" hangingPunct="1">
              <a:spcBef>
                <a:spcPct val="25000"/>
              </a:spcBef>
              <a:spcAft>
                <a:spcPct val="0"/>
              </a:spcAft>
              <a:buClr>
                <a:srgbClr val="97999B"/>
              </a:buClr>
              <a:buSzPct val="100000"/>
              <a:buFont typeface="Arial" panose="020B0604020202020204" pitchFamily="34" charset="0"/>
              <a:buChar char="○"/>
              <a:defRPr sz="1400">
                <a:solidFill>
                  <a:schemeClr val="accent5"/>
                </a:solidFill>
                <a:latin typeface="+mn-lt"/>
                <a:ea typeface="+mn-ea"/>
                <a:cs typeface="+mn-cs"/>
              </a:defRPr>
            </a:lvl4pPr>
            <a:lvl5pPr marL="857250" indent="-171450" algn="l" defTabSz="1838325" rtl="0" eaLnBrk="1" fontAlgn="base" hangingPunct="1">
              <a:spcBef>
                <a:spcPct val="25000"/>
              </a:spcBef>
              <a:spcAft>
                <a:spcPct val="0"/>
              </a:spcAft>
              <a:buClr>
                <a:srgbClr val="97999B"/>
              </a:buClr>
              <a:buSzPct val="100000"/>
              <a:buFont typeface="Symbol"/>
              <a:buChar char="·"/>
              <a:defRPr sz="1400">
                <a:solidFill>
                  <a:schemeClr val="accent5"/>
                </a:solidFill>
                <a:latin typeface="+mn-lt"/>
                <a:ea typeface="+mn-ea"/>
                <a:cs typeface="+mn-cs"/>
              </a:defRPr>
            </a:lvl5pPr>
            <a:lvl6pPr marL="1028700" indent="-171450" algn="l" defTabSz="1838325" rtl="0" eaLnBrk="1" fontAlgn="base" hangingPunct="1">
              <a:spcBef>
                <a:spcPct val="25000"/>
              </a:spcBef>
              <a:spcAft>
                <a:spcPct val="0"/>
              </a:spcAft>
              <a:buClr>
                <a:srgbClr val="97999B"/>
              </a:buClr>
              <a:buSzPct val="100000"/>
              <a:buFont typeface="Arial"/>
              <a:buChar char="–"/>
              <a:defRPr sz="1400">
                <a:solidFill>
                  <a:schemeClr val="accent5"/>
                </a:solidFill>
                <a:latin typeface="+mn-lt"/>
                <a:ea typeface="+mn-ea"/>
                <a:cs typeface="+mn-cs"/>
              </a:defRPr>
            </a:lvl6pPr>
            <a:lvl7pPr marL="1200150" indent="-171450" algn="l" defTabSz="1838325" rtl="0" eaLnBrk="1" fontAlgn="base" hangingPunct="1">
              <a:spcBef>
                <a:spcPct val="25000"/>
              </a:spcBef>
              <a:spcAft>
                <a:spcPct val="0"/>
              </a:spcAft>
              <a:buClr>
                <a:srgbClr val="97999B"/>
              </a:buClr>
              <a:buSzPct val="100000"/>
              <a:buFont typeface="Wingdings" panose="05000000000000000000" pitchFamily="2" charset="2"/>
              <a:buChar char="§"/>
              <a:defRPr sz="1400">
                <a:solidFill>
                  <a:schemeClr val="accent5"/>
                </a:solidFill>
                <a:latin typeface="+mn-lt"/>
                <a:ea typeface="+mn-ea"/>
                <a:cs typeface="+mn-cs"/>
              </a:defRPr>
            </a:lvl7pPr>
            <a:lvl8pPr marL="1371600" indent="-171450" algn="l" defTabSz="1838325" rtl="0" eaLnBrk="1" fontAlgn="base" hangingPunct="1">
              <a:spcBef>
                <a:spcPct val="25000"/>
              </a:spcBef>
              <a:spcAft>
                <a:spcPct val="0"/>
              </a:spcAft>
              <a:buClr>
                <a:srgbClr val="97999B"/>
              </a:buClr>
              <a:buSzPct val="100000"/>
              <a:buFont typeface="Arial" panose="020B0604020202020204" pitchFamily="34" charset="0"/>
              <a:buChar char="○"/>
              <a:defRPr sz="1400">
                <a:solidFill>
                  <a:schemeClr val="accent5"/>
                </a:solidFill>
                <a:latin typeface="+mn-lt"/>
                <a:ea typeface="+mn-ea"/>
                <a:cs typeface="+mn-cs"/>
              </a:defRPr>
            </a:lvl8pPr>
            <a:lvl9pPr marL="1543050" indent="-171450" algn="l" defTabSz="1838325" rtl="0" eaLnBrk="1" fontAlgn="base" hangingPunct="1">
              <a:spcBef>
                <a:spcPct val="25000"/>
              </a:spcBef>
              <a:spcAft>
                <a:spcPct val="0"/>
              </a:spcAft>
              <a:buClr>
                <a:srgbClr val="97999B"/>
              </a:buClr>
              <a:buSzPct val="100000"/>
              <a:buFont typeface="Symbol"/>
              <a:buChar char="·"/>
              <a:defRPr sz="1400">
                <a:solidFill>
                  <a:schemeClr val="accent5"/>
                </a:solidFill>
                <a:latin typeface="+mn-lt"/>
                <a:ea typeface="+mn-ea"/>
                <a:cs typeface="+mn-cs"/>
              </a:defRPr>
            </a:lvl9pPr>
          </a:lstStyle>
          <a:p>
            <a:pPr>
              <a:spcBef>
                <a:spcPts val="200"/>
              </a:spcBef>
            </a:pPr>
            <a:r>
              <a:rPr lang="en-US" sz="1000" b="1" kern="0" dirty="0" smtClean="0">
                <a:solidFill>
                  <a:schemeClr val="accent1"/>
                </a:solidFill>
                <a:latin typeface="Calibri" panose="020F0502020204030204" pitchFamily="34" charset="0"/>
              </a:rPr>
              <a:t>Risk Factors </a:t>
            </a:r>
          </a:p>
          <a:p>
            <a:pPr>
              <a:spcBef>
                <a:spcPts val="200"/>
              </a:spcBef>
            </a:pPr>
            <a:r>
              <a:rPr lang="en-US" sz="950" dirty="0">
                <a:solidFill>
                  <a:srgbClr val="00BDF2"/>
                </a:solidFill>
                <a:latin typeface="Calibri" panose="020F0502020204030204" pitchFamily="34" charset="0"/>
              </a:rPr>
              <a:t>The description of the investment risks that follows is not, and does not purport to be, exhaustive. Investors should make sure they understand these Notes and their associated risks before making the decision to invest. A more complete description of the risk factors can be found within the </a:t>
            </a:r>
            <a:r>
              <a:rPr lang="en-US" sz="950" dirty="0" smtClean="0">
                <a:solidFill>
                  <a:srgbClr val="00BDF2"/>
                </a:solidFill>
                <a:latin typeface="Calibri" panose="020F0502020204030204" pitchFamily="34" charset="0"/>
              </a:rPr>
              <a:t>Offering Document for the Notes which is available </a:t>
            </a:r>
            <a:r>
              <a:rPr lang="en-US" sz="950" dirty="0">
                <a:solidFill>
                  <a:srgbClr val="00BDF2"/>
                </a:solidFill>
                <a:latin typeface="Calibri" panose="020F0502020204030204" pitchFamily="34" charset="0"/>
              </a:rPr>
              <a:t>on </a:t>
            </a:r>
            <a:r>
              <a:rPr lang="en-US" sz="950" dirty="0" smtClean="0">
                <a:solidFill>
                  <a:srgbClr val="00BDF2"/>
                </a:solidFill>
                <a:latin typeface="Calibri" panose="020F0502020204030204" pitchFamily="34" charset="0"/>
              </a:rPr>
              <a:t>the website of the distributor as specified on page 1. </a:t>
            </a:r>
            <a:r>
              <a:rPr lang="en-US" sz="950" dirty="0">
                <a:solidFill>
                  <a:srgbClr val="00BDF2"/>
                </a:solidFill>
                <a:latin typeface="Calibri" panose="020F0502020204030204" pitchFamily="34" charset="0"/>
              </a:rPr>
              <a:t>In the event of any inconsistencies between this marketing material and the </a:t>
            </a:r>
            <a:r>
              <a:rPr lang="en-US" sz="950" dirty="0" smtClean="0">
                <a:solidFill>
                  <a:srgbClr val="00BDF2"/>
                </a:solidFill>
                <a:latin typeface="Calibri" panose="020F0502020204030204" pitchFamily="34" charset="0"/>
              </a:rPr>
              <a:t>Offering Document, </a:t>
            </a:r>
            <a:r>
              <a:rPr lang="en-US" sz="950" dirty="0">
                <a:solidFill>
                  <a:srgbClr val="00BDF2"/>
                </a:solidFill>
                <a:latin typeface="Calibri" panose="020F0502020204030204" pitchFamily="34" charset="0"/>
              </a:rPr>
              <a:t>the </a:t>
            </a:r>
            <a:r>
              <a:rPr lang="en-US" sz="950" dirty="0" smtClean="0">
                <a:solidFill>
                  <a:srgbClr val="00BDF2"/>
                </a:solidFill>
                <a:latin typeface="Calibri" panose="020F0502020204030204" pitchFamily="34" charset="0"/>
              </a:rPr>
              <a:t>Offering Document shall </a:t>
            </a:r>
            <a:r>
              <a:rPr lang="en-US" sz="950" dirty="0">
                <a:solidFill>
                  <a:srgbClr val="00BDF2"/>
                </a:solidFill>
                <a:latin typeface="Calibri" panose="020F0502020204030204" pitchFamily="34" charset="0"/>
              </a:rPr>
              <a:t>prevail.</a:t>
            </a:r>
            <a:endParaRPr lang="en-GB" sz="950" dirty="0">
              <a:solidFill>
                <a:srgbClr val="00BDF2"/>
              </a:solidFill>
              <a:latin typeface="Calibri" panose="020F0502020204030204" pitchFamily="34" charset="0"/>
            </a:endParaRPr>
          </a:p>
        </p:txBody>
      </p:sp>
    </p:spTree>
    <p:custDataLst>
      <p:tags r:id="rId1"/>
    </p:custDataLst>
    <p:extLst>
      <p:ext uri="{BB962C8B-B14F-4D97-AF65-F5344CB8AC3E}">
        <p14:creationId xmlns:p14="http://schemas.microsoft.com/office/powerpoint/2010/main" val="392105471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gray">
          <a:xfrm>
            <a:off x="101600" y="4114800"/>
            <a:ext cx="6604000" cy="4678204"/>
          </a:xfrm>
          <a:prstGeom prst="rect">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6350" cap="flat" cmpd="sng" algn="ctr">
                <a:solidFill>
                  <a:schemeClr val="tx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b" anchorCtr="0" compatLnSpc="1">
            <a:prstTxWarp prst="textNoShape">
              <a:avLst/>
            </a:prstTxWarp>
            <a:spAutoFit/>
          </a:bodyPr>
          <a:lstStyle/>
          <a:p>
            <a:pPr algn="l"/>
            <a:r>
              <a:rPr lang="en-GB" sz="900" dirty="0">
                <a:latin typeface="Calibri" panose="020F0502020204030204" pitchFamily="34" charset="0"/>
              </a:rPr>
              <a:t>The securities are subject to investment risks, in particular the risk of loss of your capital invested. The securities are not insured by any government agency, nor is it a deposit or other insured obligation. </a:t>
            </a:r>
            <a:endParaRPr lang="en-GB" sz="900" dirty="0" smtClean="0">
              <a:latin typeface="Calibri" panose="020F0502020204030204" pitchFamily="34" charset="0"/>
            </a:endParaRPr>
          </a:p>
          <a:p>
            <a:pPr algn="l"/>
            <a:endParaRPr lang="en-GB" sz="400" dirty="0">
              <a:latin typeface="Calibri" panose="020F0502020204030204" pitchFamily="34" charset="0"/>
            </a:endParaRPr>
          </a:p>
          <a:p>
            <a:pPr algn="l"/>
            <a:r>
              <a:rPr lang="en-GB" sz="900" dirty="0" smtClean="0">
                <a:latin typeface="Calibri" panose="020F0502020204030204" pitchFamily="34" charset="0"/>
              </a:rPr>
              <a:t>This </a:t>
            </a:r>
            <a:r>
              <a:rPr lang="en-GB" sz="900" dirty="0">
                <a:latin typeface="Calibri" panose="020F0502020204030204" pitchFamily="34" charset="0"/>
              </a:rPr>
              <a:t>communication has been issued by Citigroup Global Markets Limited (registered number 1763297), which has its registered office at Citigroup Centre, Canada Square, Canary Wharf, London E14 5LB, UK and which is authorised in the UK by the Prudential Regulation Authority and regulated in the UK by the Financial Conduct Authority and the Prudential Regulation Authority (together, the “UK Regulator”). </a:t>
            </a:r>
            <a:endParaRPr lang="en-GB" sz="900" dirty="0" smtClean="0">
              <a:latin typeface="Calibri" panose="020F0502020204030204" pitchFamily="34" charset="0"/>
            </a:endParaRPr>
          </a:p>
          <a:p>
            <a:pPr algn="l"/>
            <a:r>
              <a:rPr lang="en-GB" sz="900" dirty="0" smtClean="0">
                <a:latin typeface="Calibri" panose="020F0502020204030204" pitchFamily="34" charset="0"/>
              </a:rPr>
              <a:t>This </a:t>
            </a:r>
            <a:r>
              <a:rPr lang="en-GB" sz="900" dirty="0">
                <a:latin typeface="Calibri" panose="020F0502020204030204" pitchFamily="34" charset="0"/>
              </a:rPr>
              <a:t>communication is provided for information purposes only and does not constitute a recommendation, an offer or a solicitation to buy or to sell securities. This communication may relate to matters that are (</a:t>
            </a:r>
            <a:r>
              <a:rPr lang="en-GB" sz="900" dirty="0" err="1">
                <a:latin typeface="Calibri" panose="020F0502020204030204" pitchFamily="34" charset="0"/>
              </a:rPr>
              <a:t>i</a:t>
            </a:r>
            <a:r>
              <a:rPr lang="en-GB" sz="900" dirty="0">
                <a:latin typeface="Calibri" panose="020F0502020204030204" pitchFamily="34" charset="0"/>
              </a:rPr>
              <a:t>) not regulated by the UK Regulator, and/or (ii) not subject to the protections of the UK’s Financial Services and Markets Act 2000 and/or the UK’s Financial Services Compensation Scheme. This communication is not intended for distribution to, or to be used by, any person or entity in any jurisdiction in which such distribution or use would be contrary to law or regulation. The distribution of securities in certain jurisdictions may be restricted and accordingly it is your responsibility to satisfy yourself as to compliance with all relevant laws and regulations in connection with any application to subscribe for securities. </a:t>
            </a:r>
            <a:endParaRPr lang="en-GB" sz="900" dirty="0" smtClean="0">
              <a:latin typeface="Calibri" panose="020F0502020204030204" pitchFamily="34" charset="0"/>
            </a:endParaRPr>
          </a:p>
          <a:p>
            <a:pPr algn="l"/>
            <a:endParaRPr lang="en-GB" sz="400" dirty="0" smtClean="0">
              <a:latin typeface="Calibri" panose="020F0502020204030204" pitchFamily="34" charset="0"/>
            </a:endParaRPr>
          </a:p>
          <a:p>
            <a:pPr algn="l"/>
            <a:r>
              <a:rPr lang="en-GB" sz="900" dirty="0" smtClean="0">
                <a:latin typeface="Calibri" panose="020F0502020204030204" pitchFamily="34" charset="0"/>
              </a:rPr>
              <a:t>This </a:t>
            </a:r>
            <a:r>
              <a:rPr lang="en-GB" sz="900" dirty="0">
                <a:latin typeface="Calibri" panose="020F0502020204030204" pitchFamily="34" charset="0"/>
              </a:rPr>
              <a:t>communication is provided on the understanding that (</a:t>
            </a:r>
            <a:r>
              <a:rPr lang="en-GB" sz="900" dirty="0" err="1">
                <a:latin typeface="Calibri" panose="020F0502020204030204" pitchFamily="34" charset="0"/>
              </a:rPr>
              <a:t>i</a:t>
            </a:r>
            <a:r>
              <a:rPr lang="en-GB" sz="900" dirty="0">
                <a:latin typeface="Calibri" panose="020F0502020204030204" pitchFamily="34" charset="0"/>
              </a:rPr>
              <a:t>) we are not acting as your agent, fiduciary or advisor, and (ii) you are not relying on us for advice or recommendations of any kind, meaning (iii) we are not managing your accounts and we do not have any power over your accounts, and (iv) you have sufficient knowledge and experience to be able to understand the risks involved in investing in securities and will seek independent advice where you consider this is necessary in order to ensure that you have identified and understood fully all relevant risks and considerations. The information in this communication is not based on your individual circumstances and is not an assessment of suitability for you of the securities. We do not provide financial, tax or legal advice. Where you are acting as an advisor or agent, you should evaluate this communication in light of the circumstances applicable to your principal and the scope of your authority. </a:t>
            </a:r>
            <a:endParaRPr lang="en-GB" sz="900" dirty="0" smtClean="0">
              <a:latin typeface="Calibri" panose="020F0502020204030204" pitchFamily="34" charset="0"/>
            </a:endParaRPr>
          </a:p>
          <a:p>
            <a:pPr algn="l"/>
            <a:endParaRPr lang="en-GB" sz="400" dirty="0" smtClean="0">
              <a:latin typeface="Calibri" panose="020F0502020204030204" pitchFamily="34" charset="0"/>
            </a:endParaRPr>
          </a:p>
          <a:p>
            <a:pPr algn="l"/>
            <a:r>
              <a:rPr lang="en-GB" sz="900" dirty="0" smtClean="0">
                <a:latin typeface="Calibri" panose="020F0502020204030204" pitchFamily="34" charset="0"/>
              </a:rPr>
              <a:t>To </a:t>
            </a:r>
            <a:r>
              <a:rPr lang="en-GB" sz="900" dirty="0">
                <a:latin typeface="Calibri" panose="020F0502020204030204" pitchFamily="34" charset="0"/>
              </a:rPr>
              <a:t>the extent permitted by applicable law, no liability is accepted for any loss arising (whether direct or consequential) from any use of the information contained in this communication. Although all information has been obtained from, and is based upon, sources believed to be reliable, it may be incomplete or condensed and its  accuracy cannot be guaranteed. Any decision to purchase securities should be based upon the information contained in the Offering Document </a:t>
            </a:r>
            <a:r>
              <a:rPr lang="en-GB" sz="900" dirty="0" smtClean="0">
                <a:latin typeface="Calibri" panose="020F0502020204030204" pitchFamily="34" charset="0"/>
              </a:rPr>
              <a:t>and </a:t>
            </a:r>
            <a:r>
              <a:rPr lang="en-GB" sz="900" dirty="0">
                <a:latin typeface="Calibri" panose="020F0502020204030204" pitchFamily="34" charset="0"/>
              </a:rPr>
              <a:t>the Key Information Document (KID</a:t>
            </a:r>
            <a:r>
              <a:rPr lang="en-GB" sz="900" dirty="0" smtClean="0">
                <a:latin typeface="Calibri" panose="020F0502020204030204" pitchFamily="34" charset="0"/>
              </a:rPr>
              <a:t>).  This </a:t>
            </a:r>
            <a:r>
              <a:rPr lang="en-GB" sz="900" dirty="0">
                <a:latin typeface="Calibri" panose="020F0502020204030204" pitchFamily="34" charset="0"/>
              </a:rPr>
              <a:t>communication is qualified in its entirety by such Offering Document. Please refer to the “Risk Factors” sections of such Offering Document for a discussion of certain factors to be considered in connection with an investment in the securities.  </a:t>
            </a:r>
            <a:endParaRPr lang="en-GB" sz="900" dirty="0" smtClean="0">
              <a:latin typeface="Calibri" panose="020F0502020204030204" pitchFamily="34" charset="0"/>
            </a:endParaRPr>
          </a:p>
          <a:p>
            <a:pPr algn="l"/>
            <a:endParaRPr lang="en-GB" sz="400" dirty="0" smtClean="0">
              <a:latin typeface="Calibri" panose="020F0502020204030204" pitchFamily="34" charset="0"/>
            </a:endParaRPr>
          </a:p>
          <a:p>
            <a:pPr algn="l"/>
            <a:r>
              <a:rPr lang="en-GB" sz="900" dirty="0" smtClean="0">
                <a:latin typeface="Calibri" panose="020F0502020204030204" pitchFamily="34" charset="0"/>
              </a:rPr>
              <a:t>We </a:t>
            </a:r>
            <a:r>
              <a:rPr lang="en-GB" sz="900" dirty="0">
                <a:latin typeface="Calibri" panose="020F0502020204030204" pitchFamily="34" charset="0"/>
              </a:rPr>
              <a:t>may have long or short positions or actively trade in financial instruments identical to or economically related to the securities that are being offered, either for our own account (including for the purpose of hedging derivative contracts and market making) or on behalf of our customers. We may also submit estimates, prices, rates or values to data sources which publish indices or benchmarks, and these submissions may have an impact on the level of any such index or benchmark, and we will make these submissions without regard to the interests of investors in any other financial instrument. These activities may result in conflicts of interest for us, and although we have adopted policies and procedures designed to mitigate these potential conflicts of interest, these conflicts of interest may, directly or indirectly, affect the value (either positively or negatively) of the securities</a:t>
            </a:r>
            <a:r>
              <a:rPr lang="en-GB" sz="900" dirty="0" smtClean="0">
                <a:latin typeface="Calibri" panose="020F0502020204030204" pitchFamily="34" charset="0"/>
              </a:rPr>
              <a:t>.</a:t>
            </a:r>
            <a:endParaRPr lang="en-GB" sz="900" dirty="0">
              <a:latin typeface="Calibri" panose="020F0502020204030204" pitchFamily="34" charset="0"/>
            </a:endParaRPr>
          </a:p>
        </p:txBody>
      </p:sp>
      <p:sp>
        <p:nvSpPr>
          <p:cNvPr id="2" name="Rectangle 1"/>
          <p:cNvSpPr/>
          <p:nvPr/>
        </p:nvSpPr>
        <p:spPr>
          <a:xfrm>
            <a:off x="101600" y="152400"/>
            <a:ext cx="3349797" cy="3162404"/>
          </a:xfrm>
          <a:prstGeom prst="rect">
            <a:avLst/>
          </a:prstGeom>
        </p:spPr>
        <p:txBody>
          <a:bodyPr wrap="square">
            <a:spAutoFit/>
          </a:bodyPr>
          <a:lstStyle/>
          <a:p>
            <a:pPr algn="l"/>
            <a:r>
              <a:rPr lang="en-GB" sz="950" b="1" kern="0" dirty="0">
                <a:solidFill>
                  <a:schemeClr val="accent1"/>
                </a:solidFill>
                <a:latin typeface="Calibri" panose="020F0502020204030204" pitchFamily="34" charset="0"/>
              </a:rPr>
              <a:t>GDP </a:t>
            </a:r>
            <a:r>
              <a:rPr lang="en-GB" sz="950" b="1" kern="0" dirty="0" smtClean="0">
                <a:solidFill>
                  <a:schemeClr val="accent1"/>
                </a:solidFill>
                <a:latin typeface="Calibri" panose="020F0502020204030204" pitchFamily="34" charset="0"/>
              </a:rPr>
              <a:t>growth forecasts - </a:t>
            </a:r>
            <a:r>
              <a:rPr lang="en-GB" sz="950" dirty="0" smtClean="0">
                <a:solidFill>
                  <a:srgbClr val="53565A"/>
                </a:solidFill>
                <a:latin typeface="Calibri" panose="020F0502020204030204" pitchFamily="34" charset="0"/>
              </a:rPr>
              <a:t>The </a:t>
            </a:r>
            <a:r>
              <a:rPr lang="en-GB" sz="950" dirty="0">
                <a:solidFill>
                  <a:srgbClr val="53565A"/>
                </a:solidFill>
                <a:latin typeface="Calibri" panose="020F0502020204030204" pitchFamily="34" charset="0"/>
              </a:rPr>
              <a:t>Index methodology uses GDP growth forecasts prepared by the IMF as an indicator of the future economic growth of the relevant countries. Although the IMF’s GDP growth forecasts are widely respected, there may be expected to be differences between </a:t>
            </a:r>
            <a:r>
              <a:rPr lang="en-GB" sz="950" dirty="0" smtClean="0">
                <a:solidFill>
                  <a:srgbClr val="53565A"/>
                </a:solidFill>
                <a:latin typeface="Calibri" panose="020F0502020204030204" pitchFamily="34" charset="0"/>
              </a:rPr>
              <a:t>the IMF’s </a:t>
            </a:r>
            <a:r>
              <a:rPr lang="en-GB" sz="950" dirty="0">
                <a:solidFill>
                  <a:srgbClr val="53565A"/>
                </a:solidFill>
                <a:latin typeface="Calibri" panose="020F0502020204030204" pitchFamily="34" charset="0"/>
              </a:rPr>
              <a:t>GDP growth forecasts and the actual GDP growth achieved by the relevant countries for the relevant periods. The weighting scheme of the Index will reflect the GDP growth forecasts rather than the actual GDP </a:t>
            </a:r>
            <a:r>
              <a:rPr lang="en-GB" sz="950" dirty="0" smtClean="0">
                <a:solidFill>
                  <a:srgbClr val="53565A"/>
                </a:solidFill>
                <a:latin typeface="Calibri" panose="020F0502020204030204" pitchFamily="34" charset="0"/>
              </a:rPr>
              <a:t>growth. </a:t>
            </a:r>
          </a:p>
          <a:p>
            <a:pPr algn="l"/>
            <a:endParaRPr lang="en-GB" sz="950" dirty="0">
              <a:solidFill>
                <a:srgbClr val="53565A"/>
              </a:solidFill>
              <a:latin typeface="Calibri" panose="020F0502020204030204" pitchFamily="34" charset="0"/>
            </a:endParaRPr>
          </a:p>
          <a:p>
            <a:pPr algn="l"/>
            <a:r>
              <a:rPr lang="en-GB" sz="950" b="1" kern="0" dirty="0">
                <a:solidFill>
                  <a:schemeClr val="accent1"/>
                </a:solidFill>
                <a:latin typeface="Calibri" panose="020F0502020204030204" pitchFamily="34" charset="0"/>
              </a:rPr>
              <a:t>General Risks </a:t>
            </a:r>
            <a:r>
              <a:rPr lang="en-GB" sz="950" dirty="0" smtClean="0">
                <a:solidFill>
                  <a:srgbClr val="53565A"/>
                </a:solidFill>
                <a:latin typeface="Calibri" panose="020F0502020204030204" pitchFamily="34" charset="0"/>
              </a:rPr>
              <a:t>include the following: </a:t>
            </a:r>
          </a:p>
          <a:p>
            <a:pPr marL="171450" indent="-171450" algn="l">
              <a:buFont typeface="Arial" panose="020B0604020202020204" pitchFamily="34" charset="0"/>
              <a:buChar char="•"/>
            </a:pPr>
            <a:r>
              <a:rPr lang="en-GB" sz="950" dirty="0">
                <a:solidFill>
                  <a:srgbClr val="53565A"/>
                </a:solidFill>
                <a:latin typeface="Calibri" panose="020F0502020204030204" pitchFamily="34" charset="0"/>
              </a:rPr>
              <a:t>THE INDEX IS NOTIONAL. The Index is purely notional and reflects the performance of notional positions in its constituents. There is no actual portfolio of assets to which any person has any ownership interest. The Index is not a substitute for any actual asset or combination of assets</a:t>
            </a:r>
            <a:r>
              <a:rPr lang="en-GB" sz="950" dirty="0" smtClean="0">
                <a:solidFill>
                  <a:srgbClr val="53565A"/>
                </a:solidFill>
                <a:latin typeface="Calibri" panose="020F0502020204030204" pitchFamily="34" charset="0"/>
              </a:rPr>
              <a:t>.</a:t>
            </a:r>
          </a:p>
          <a:p>
            <a:pPr marL="171450" indent="-171450" algn="l">
              <a:buFont typeface="Arial" panose="020B0604020202020204" pitchFamily="34" charset="0"/>
              <a:buChar char="•"/>
            </a:pPr>
            <a:r>
              <a:rPr lang="en-GB" sz="950" dirty="0">
                <a:solidFill>
                  <a:srgbClr val="53565A"/>
                </a:solidFill>
                <a:latin typeface="Calibri" panose="020F0502020204030204" pitchFamily="34" charset="0"/>
              </a:rPr>
              <a:t>THE INDEX IS EXPOSED TO MARKET RISK. The Index is subject to the risks which arise in the markets for the assets </a:t>
            </a:r>
            <a:r>
              <a:rPr lang="en-GB" sz="950" dirty="0" smtClean="0">
                <a:solidFill>
                  <a:srgbClr val="53565A"/>
                </a:solidFill>
                <a:latin typeface="Calibri" panose="020F0502020204030204" pitchFamily="34" charset="0"/>
              </a:rPr>
              <a:t>whose </a:t>
            </a:r>
            <a:r>
              <a:rPr lang="en-GB" sz="950" dirty="0">
                <a:solidFill>
                  <a:srgbClr val="53565A"/>
                </a:solidFill>
                <a:latin typeface="Calibri" panose="020F0502020204030204" pitchFamily="34" charset="0"/>
              </a:rPr>
              <a:t>performance it reflects, including the risk of market disruption.</a:t>
            </a:r>
          </a:p>
          <a:p>
            <a:pPr marL="171450" indent="-171450" algn="l">
              <a:buFont typeface="Arial" panose="020B0604020202020204" pitchFamily="34" charset="0"/>
              <a:buChar char="•"/>
            </a:pPr>
            <a:endParaRPr lang="en-GB" sz="950" dirty="0">
              <a:solidFill>
                <a:srgbClr val="53565A"/>
              </a:solidFill>
              <a:latin typeface="Calibri" panose="020F0502020204030204" pitchFamily="34" charset="0"/>
            </a:endParaRPr>
          </a:p>
        </p:txBody>
      </p:sp>
      <p:sp>
        <p:nvSpPr>
          <p:cNvPr id="4" name="Rectangle 3"/>
          <p:cNvSpPr/>
          <p:nvPr/>
        </p:nvSpPr>
        <p:spPr>
          <a:xfrm>
            <a:off x="3451397" y="152400"/>
            <a:ext cx="3254203" cy="3162404"/>
          </a:xfrm>
          <a:prstGeom prst="rect">
            <a:avLst/>
          </a:prstGeom>
        </p:spPr>
        <p:txBody>
          <a:bodyPr wrap="square">
            <a:spAutoFit/>
          </a:bodyPr>
          <a:lstStyle/>
          <a:p>
            <a:pPr marL="171450" indent="-171450" algn="l">
              <a:buFont typeface="Arial" panose="020B0604020202020204" pitchFamily="34" charset="0"/>
              <a:buChar char="•"/>
            </a:pPr>
            <a:r>
              <a:rPr lang="en-GB" sz="950" dirty="0" smtClean="0">
                <a:solidFill>
                  <a:srgbClr val="53565A"/>
                </a:solidFill>
                <a:latin typeface="Calibri" panose="020F0502020204030204" pitchFamily="34" charset="0"/>
              </a:rPr>
              <a:t>PERFORMANCE </a:t>
            </a:r>
            <a:r>
              <a:rPr lang="en-GB" sz="950" dirty="0">
                <a:solidFill>
                  <a:srgbClr val="53565A"/>
                </a:solidFill>
                <a:latin typeface="Calibri" panose="020F0502020204030204" pitchFamily="34" charset="0"/>
              </a:rPr>
              <a:t>RISK. The Index level may go down as well as up and may not be correlated with the value of any or all of its constituents. The Index may be adversely affected by any change in the correlation between its constituents and by fluctuations in any currency exchange rate used to determine its level. The Index has limited performance history and there can be no assurance that it will meet any investment objective or achieve any particular performance. The Index is not directly comparable with any benchmark and may underperform a benchmark.</a:t>
            </a:r>
          </a:p>
          <a:p>
            <a:pPr marL="171450" indent="-171450" algn="l">
              <a:buFont typeface="Arial" panose="020B0604020202020204" pitchFamily="34" charset="0"/>
              <a:buChar char="•"/>
            </a:pPr>
            <a:r>
              <a:rPr lang="en-GB" sz="950" dirty="0">
                <a:solidFill>
                  <a:srgbClr val="53565A"/>
                </a:solidFill>
                <a:latin typeface="Calibri" panose="020F0502020204030204" pitchFamily="34" charset="0"/>
              </a:rPr>
              <a:t>LIMITATIONS IN THE DESIGN OF THE INDEX. In common with all algorithmic strategies, the Index uses a rules-based methodology with fixed processes and parameters that are assumed to be reasonable. However, an alternative index using other processes and parameters may outperform the Index. </a:t>
            </a:r>
            <a:endParaRPr lang="en-GB" sz="950" dirty="0" smtClean="0">
              <a:solidFill>
                <a:srgbClr val="53565A"/>
              </a:solidFill>
              <a:latin typeface="Calibri" panose="020F0502020204030204" pitchFamily="34" charset="0"/>
            </a:endParaRPr>
          </a:p>
          <a:p>
            <a:pPr algn="l"/>
            <a:r>
              <a:rPr lang="en-GB" sz="950" dirty="0" smtClean="0">
                <a:solidFill>
                  <a:srgbClr val="53565A"/>
                </a:solidFill>
                <a:latin typeface="Calibri" panose="020F0502020204030204" pitchFamily="34" charset="0"/>
              </a:rPr>
              <a:t>THIS </a:t>
            </a:r>
            <a:r>
              <a:rPr lang="en-GB" sz="950" dirty="0">
                <a:solidFill>
                  <a:srgbClr val="53565A"/>
                </a:solidFill>
                <a:latin typeface="Calibri" panose="020F0502020204030204" pitchFamily="34" charset="0"/>
              </a:rPr>
              <a:t>LIST OF RISKS IS NOT EXHAUSTIVE. ANY EVALUATION OF INDEX LINKED PRODUCTS SHOULD BE MADE AFTER SEEKING ADVICE FROM INDEPENDENT PROFESSIONAL LEGAL, TAX, ACCOUNTING AND OTHER ADVISORS.</a:t>
            </a:r>
          </a:p>
          <a:p>
            <a:pPr algn="l"/>
            <a:endParaRPr lang="en-GB" sz="950" dirty="0">
              <a:solidFill>
                <a:srgbClr val="53565A"/>
              </a:solidFill>
              <a:latin typeface="Calibri" panose="020F0502020204030204" pitchFamily="34" charset="0"/>
            </a:endParaRPr>
          </a:p>
        </p:txBody>
      </p:sp>
    </p:spTree>
    <p:custDataLst>
      <p:tags r:id="rId1"/>
    </p:custDataLst>
    <p:extLst>
      <p:ext uri="{BB962C8B-B14F-4D97-AF65-F5344CB8AC3E}">
        <p14:creationId xmlns:p14="http://schemas.microsoft.com/office/powerpoint/2010/main" val="352322816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gray">
          <a:xfrm>
            <a:off x="76200" y="228600"/>
            <a:ext cx="6604000" cy="4739759"/>
          </a:xfrm>
          <a:prstGeom prst="rect">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6350" cap="flat" cmpd="sng" algn="ctr">
                <a:solidFill>
                  <a:schemeClr val="tx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b" anchorCtr="0" compatLnSpc="1">
            <a:prstTxWarp prst="textNoShape">
              <a:avLst/>
            </a:prstTxWarp>
            <a:spAutoFit/>
          </a:bodyPr>
          <a:lstStyle/>
          <a:p>
            <a:pPr algn="l"/>
            <a:endParaRPr lang="en-GB" sz="400" dirty="0" smtClean="0">
              <a:latin typeface="Calibri" panose="020F0502020204030204" pitchFamily="34" charset="0"/>
            </a:endParaRPr>
          </a:p>
          <a:p>
            <a:pPr algn="l"/>
            <a:r>
              <a:rPr lang="en-GB" sz="900" dirty="0" smtClean="0">
                <a:latin typeface="Calibri" panose="020F0502020204030204" pitchFamily="34" charset="0"/>
              </a:rPr>
              <a:t>Please </a:t>
            </a:r>
            <a:r>
              <a:rPr lang="en-GB" sz="900" dirty="0">
                <a:latin typeface="Calibri" panose="020F0502020204030204" pitchFamily="34" charset="0"/>
              </a:rPr>
              <a:t>kindly note </a:t>
            </a:r>
            <a:r>
              <a:rPr lang="en-GB" sz="900" dirty="0" smtClean="0">
                <a:latin typeface="Calibri" panose="020F0502020204030204" pitchFamily="34" charset="0"/>
              </a:rPr>
              <a:t>that the Offering Document relating to the public offer of the Notes in Hungary, prepared in the English language </a:t>
            </a:r>
            <a:r>
              <a:rPr lang="en-GB" sz="900" dirty="0">
                <a:latin typeface="Calibri" panose="020F0502020204030204" pitchFamily="34" charset="0"/>
              </a:rPr>
              <a:t>and the Hungarian translation of the summary of the </a:t>
            </a:r>
            <a:r>
              <a:rPr lang="en-GB" sz="900" dirty="0" smtClean="0">
                <a:latin typeface="Calibri" panose="020F0502020204030204" pitchFamily="34" charset="0"/>
              </a:rPr>
              <a:t>Final Terms, </a:t>
            </a:r>
            <a:r>
              <a:rPr lang="en-GB" sz="900" dirty="0">
                <a:latin typeface="Calibri" panose="020F0502020204030204" pitchFamily="34" charset="0"/>
              </a:rPr>
              <a:t>are available at the website of MKB Bank </a:t>
            </a:r>
            <a:r>
              <a:rPr lang="en-GB" sz="900" dirty="0" err="1">
                <a:latin typeface="Calibri" panose="020F0502020204030204" pitchFamily="34" charset="0"/>
              </a:rPr>
              <a:t>Zrt</a:t>
            </a:r>
            <a:r>
              <a:rPr lang="en-GB" sz="900" dirty="0">
                <a:latin typeface="Calibri" panose="020F0502020204030204" pitchFamily="34" charset="0"/>
              </a:rPr>
              <a:t>. (</a:t>
            </a:r>
            <a:r>
              <a:rPr lang="en-GB" sz="900" dirty="0">
                <a:latin typeface="Calibri" panose="020F0502020204030204" pitchFamily="34" charset="0"/>
                <a:hlinkClick r:id="rId3"/>
              </a:rPr>
              <a:t>www.mkb.hu</a:t>
            </a:r>
            <a:r>
              <a:rPr lang="en-GB" sz="900" dirty="0" smtClean="0">
                <a:latin typeface="Calibri" panose="020F0502020204030204" pitchFamily="34" charset="0"/>
              </a:rPr>
              <a:t>), the bank responsible for the distribution of the Notes. </a:t>
            </a:r>
            <a:r>
              <a:rPr lang="en-GB" sz="900" dirty="0">
                <a:latin typeface="Calibri" panose="020F0502020204030204" pitchFamily="34" charset="0"/>
              </a:rPr>
              <a:t>Please read them carefully before making your investment decision. Before making your investment decision, please prudently consider the subject, risks and charges of your investment, the account management fees and charges that might arise from investment and be aware of the risks related to the Products. The content of this document cannot be regarded as an investment proposal, recommendation, invitation to tender, investment advice or tax advance and no claims may be enforced against either MKB Bank </a:t>
            </a:r>
            <a:r>
              <a:rPr lang="en-GB" sz="900" dirty="0" err="1">
                <a:latin typeface="Calibri" panose="020F0502020204030204" pitchFamily="34" charset="0"/>
              </a:rPr>
              <a:t>Zrt</a:t>
            </a:r>
            <a:r>
              <a:rPr lang="en-GB" sz="900" dirty="0">
                <a:latin typeface="Calibri" panose="020F0502020204030204" pitchFamily="34" charset="0"/>
              </a:rPr>
              <a:t>. or the </a:t>
            </a:r>
            <a:r>
              <a:rPr lang="en-GB" sz="900" dirty="0" smtClean="0">
                <a:latin typeface="Calibri" panose="020F0502020204030204" pitchFamily="34" charset="0"/>
              </a:rPr>
              <a:t>Issuer </a:t>
            </a:r>
            <a:r>
              <a:rPr lang="en-GB" sz="900" dirty="0">
                <a:latin typeface="Calibri" panose="020F0502020204030204" pitchFamily="34" charset="0"/>
              </a:rPr>
              <a:t>(and the </a:t>
            </a:r>
            <a:r>
              <a:rPr lang="en-GB" sz="900" dirty="0" smtClean="0">
                <a:latin typeface="Calibri" panose="020F0502020204030204" pitchFamily="34" charset="0"/>
              </a:rPr>
              <a:t>Guarantor) </a:t>
            </a:r>
            <a:r>
              <a:rPr lang="en-GB" sz="900" dirty="0">
                <a:latin typeface="Calibri" panose="020F0502020204030204" pitchFamily="34" charset="0"/>
              </a:rPr>
              <a:t>based on this document. MKB Bank </a:t>
            </a:r>
            <a:r>
              <a:rPr lang="en-GB" sz="900" dirty="0" err="1">
                <a:latin typeface="Calibri" panose="020F0502020204030204" pitchFamily="34" charset="0"/>
              </a:rPr>
              <a:t>Zrt</a:t>
            </a:r>
            <a:r>
              <a:rPr lang="en-GB" sz="900" dirty="0">
                <a:latin typeface="Calibri" panose="020F0502020204030204" pitchFamily="34" charset="0"/>
              </a:rPr>
              <a:t>. acts as a distributor of the Products. The total credit risk of the issuer (and the guarantor, if any) is borne by the investor, i.e. the investor’s claim arising from the Products for payment of principal and interest /yield may only be enforced against these institutions and may not be enforced against the distributor MKB Bank </a:t>
            </a:r>
            <a:r>
              <a:rPr lang="en-GB" sz="900" dirty="0" err="1">
                <a:latin typeface="Calibri" panose="020F0502020204030204" pitchFamily="34" charset="0"/>
              </a:rPr>
              <a:t>Zrt</a:t>
            </a:r>
            <a:r>
              <a:rPr lang="en-GB" sz="900" dirty="0">
                <a:latin typeface="Calibri" panose="020F0502020204030204" pitchFamily="34" charset="0"/>
              </a:rPr>
              <a:t>. The Products are not term deposits so they are not covered by state guarantee. This information can be regarded as commercial communication pursuant to Act CXX of 2001 on the Capital Market</a:t>
            </a:r>
            <a:r>
              <a:rPr lang="en-GB" sz="900" dirty="0" smtClean="0">
                <a:latin typeface="Calibri" panose="020F0502020204030204" pitchFamily="34" charset="0"/>
              </a:rPr>
              <a:t>.</a:t>
            </a:r>
          </a:p>
          <a:p>
            <a:pPr algn="l"/>
            <a:endParaRPr lang="en-GB" sz="400" dirty="0" smtClean="0">
              <a:latin typeface="Calibri" panose="020F0502020204030204" pitchFamily="34" charset="0"/>
            </a:endParaRPr>
          </a:p>
          <a:p>
            <a:pPr algn="l"/>
            <a:r>
              <a:rPr lang="en-GB" sz="900" dirty="0" smtClean="0">
                <a:latin typeface="Calibri" panose="020F0502020204030204" pitchFamily="34" charset="0"/>
              </a:rPr>
              <a:t>In </a:t>
            </a:r>
            <a:r>
              <a:rPr lang="en-GB" sz="900" dirty="0">
                <a:latin typeface="Calibri" panose="020F0502020204030204" pitchFamily="34" charset="0"/>
              </a:rPr>
              <a:t>the event of any discrepancies between: (</a:t>
            </a:r>
            <a:r>
              <a:rPr lang="en-GB" sz="900" dirty="0" err="1">
                <a:latin typeface="Calibri" panose="020F0502020204030204" pitchFamily="34" charset="0"/>
              </a:rPr>
              <a:t>i</a:t>
            </a:r>
            <a:r>
              <a:rPr lang="en-GB" sz="900" dirty="0">
                <a:latin typeface="Calibri" panose="020F0502020204030204" pitchFamily="34" charset="0"/>
              </a:rPr>
              <a:t>) the English language version; and (ii) the Hungarian translation, of any of the documents referred to above, or any dispute regarding the interpretation of any provision of: (</a:t>
            </a:r>
            <a:r>
              <a:rPr lang="en-GB" sz="900" dirty="0" err="1">
                <a:latin typeface="Calibri" panose="020F0502020204030204" pitchFamily="34" charset="0"/>
              </a:rPr>
              <a:t>i</a:t>
            </a:r>
            <a:r>
              <a:rPr lang="en-GB" sz="900" dirty="0">
                <a:latin typeface="Calibri" panose="020F0502020204030204" pitchFamily="34" charset="0"/>
              </a:rPr>
              <a:t>) the English language version; and/or (ii) the Hungarian translation of any of the documents referred to above, the English language version of such document(s) shall prevail and questions of interpretation shall be </a:t>
            </a:r>
            <a:r>
              <a:rPr lang="en-GB" sz="900" dirty="0" smtClean="0">
                <a:latin typeface="Calibri" panose="020F0502020204030204" pitchFamily="34" charset="0"/>
              </a:rPr>
              <a:t>addressed </a:t>
            </a:r>
            <a:r>
              <a:rPr lang="en-GB" sz="900" dirty="0">
                <a:latin typeface="Calibri" panose="020F0502020204030204" pitchFamily="34" charset="0"/>
              </a:rPr>
              <a:t>solely in the English language</a:t>
            </a:r>
            <a:r>
              <a:rPr lang="en-GB" sz="900" dirty="0" smtClean="0">
                <a:latin typeface="Calibri" panose="020F0502020204030204" pitchFamily="34" charset="0"/>
              </a:rPr>
              <a:t>.</a:t>
            </a:r>
          </a:p>
          <a:p>
            <a:pPr algn="l"/>
            <a:endParaRPr lang="en-GB" sz="400" dirty="0" smtClean="0">
              <a:latin typeface="Calibri" panose="020F0502020204030204" pitchFamily="34" charset="0"/>
            </a:endParaRPr>
          </a:p>
          <a:p>
            <a:pPr algn="l"/>
            <a:r>
              <a:rPr lang="en-GB" sz="900" dirty="0" smtClean="0">
                <a:latin typeface="Calibri" panose="020F0502020204030204" pitchFamily="34" charset="0"/>
              </a:rPr>
              <a:t>Any </a:t>
            </a:r>
            <a:r>
              <a:rPr lang="en-GB" sz="900" dirty="0">
                <a:latin typeface="Calibri" panose="020F0502020204030204" pitchFamily="34" charset="0"/>
              </a:rPr>
              <a:t>securities which are the subject of this communication have not been and will not be registered under the United States Securities Act of 1933, as amended (the “US Securities Act”) or any United States securities law, and may not be offered or sold within the United States or to, or for the account or benefit of, any US person, except pursuant to an exemption from, or in a financial product or transaction not subject to, the registration requirements of the US Securities Act. The Company will not be registered under the United States Investment Company Act of 1940, as amended</a:t>
            </a:r>
            <a:r>
              <a:rPr lang="en-GB" sz="900" dirty="0" smtClean="0">
                <a:latin typeface="Calibri" panose="020F0502020204030204" pitchFamily="34" charset="0"/>
              </a:rPr>
              <a:t>.</a:t>
            </a:r>
          </a:p>
          <a:p>
            <a:pPr algn="l"/>
            <a:endParaRPr lang="en-GB" sz="400" dirty="0" smtClean="0">
              <a:latin typeface="Calibri" panose="020F0502020204030204" pitchFamily="34" charset="0"/>
            </a:endParaRPr>
          </a:p>
          <a:p>
            <a:pPr algn="l"/>
            <a:r>
              <a:rPr lang="en-GB" sz="900" dirty="0" smtClean="0">
                <a:latin typeface="Calibri" panose="020F0502020204030204" pitchFamily="34" charset="0"/>
              </a:rPr>
              <a:t>References </a:t>
            </a:r>
            <a:r>
              <a:rPr lang="en-GB" sz="900" dirty="0">
                <a:latin typeface="Calibri" panose="020F0502020204030204" pitchFamily="34" charset="0"/>
              </a:rPr>
              <a:t>in this communication to “we” shall mean Citigroup Global Markets Limited and/or any of its affiliates and references to “us” shall be construed accordingly</a:t>
            </a:r>
            <a:r>
              <a:rPr lang="en-GB" sz="900" dirty="0" smtClean="0">
                <a:latin typeface="Calibri" panose="020F0502020204030204" pitchFamily="34" charset="0"/>
              </a:rPr>
              <a:t>.</a:t>
            </a:r>
          </a:p>
          <a:p>
            <a:pPr algn="l"/>
            <a:endParaRPr lang="en-GB" sz="400" dirty="0" smtClean="0">
              <a:latin typeface="Calibri" panose="020F0502020204030204" pitchFamily="34" charset="0"/>
            </a:endParaRPr>
          </a:p>
          <a:p>
            <a:pPr algn="l"/>
            <a:r>
              <a:rPr lang="en-GB" sz="900" dirty="0" smtClean="0">
                <a:latin typeface="Calibri" panose="020F0502020204030204" pitchFamily="34" charset="0"/>
              </a:rPr>
              <a:t>© </a:t>
            </a:r>
            <a:r>
              <a:rPr lang="en-GB" sz="900" dirty="0">
                <a:latin typeface="Calibri" panose="020F0502020204030204" pitchFamily="34" charset="0"/>
              </a:rPr>
              <a:t>2018 Citigroup Global Markets Limited. All rights reserved. Citi and Citi and Arc Design are trade marks and service marks of Citigroup Inc. or its affiliates and are used and registered throughout the world</a:t>
            </a:r>
            <a:r>
              <a:rPr lang="en-GB" sz="900" dirty="0" smtClean="0">
                <a:latin typeface="Calibri" panose="020F0502020204030204" pitchFamily="34" charset="0"/>
              </a:rPr>
              <a:t>.</a:t>
            </a:r>
          </a:p>
          <a:p>
            <a:pPr algn="l"/>
            <a:endParaRPr lang="en-GB" sz="900" dirty="0">
              <a:latin typeface="Calibri" panose="020F0502020204030204" pitchFamily="34" charset="0"/>
            </a:endParaRPr>
          </a:p>
          <a:p>
            <a:pPr algn="l"/>
            <a:r>
              <a:rPr lang="en-GB" sz="900" b="1" dirty="0">
                <a:latin typeface="Calibri" panose="020F0502020204030204" pitchFamily="34" charset="0"/>
              </a:rPr>
              <a:t>Important Note from STOXX: </a:t>
            </a:r>
            <a:r>
              <a:rPr lang="en-GB" sz="900" dirty="0">
                <a:latin typeface="Calibri" panose="020F0502020204030204" pitchFamily="34" charset="0"/>
              </a:rPr>
              <a:t>The </a:t>
            </a:r>
            <a:r>
              <a:rPr lang="en-GB" sz="900" dirty="0" err="1" smtClean="0">
                <a:latin typeface="Calibri" panose="020F0502020204030204" pitchFamily="34" charset="0"/>
              </a:rPr>
              <a:t>iSTOXX</a:t>
            </a:r>
            <a:r>
              <a:rPr lang="en-GB" sz="900" dirty="0" smtClean="0">
                <a:latin typeface="Calibri" panose="020F0502020204030204" pitchFamily="34" charset="0"/>
              </a:rPr>
              <a:t>® </a:t>
            </a:r>
            <a:r>
              <a:rPr lang="en-GB" sz="900" dirty="0">
                <a:latin typeface="Calibri" panose="020F0502020204030204" pitchFamily="34" charset="0"/>
              </a:rPr>
              <a:t>Europe Economic Growth Select indices are the intellectual </a:t>
            </a:r>
            <a:r>
              <a:rPr lang="en-GB" sz="900" dirty="0" smtClean="0">
                <a:latin typeface="Calibri" panose="020F0502020204030204" pitchFamily="34" charset="0"/>
              </a:rPr>
              <a:t>property </a:t>
            </a:r>
            <a:r>
              <a:rPr lang="en-GB" sz="900" dirty="0">
                <a:latin typeface="Calibri" panose="020F0502020204030204" pitchFamily="34" charset="0"/>
              </a:rPr>
              <a:t>(including registered trademarks) of STOXX Limited, Zurich, Switzerland (“STOXX”), Deutsche </a:t>
            </a:r>
            <a:r>
              <a:rPr lang="en-GB" sz="900" dirty="0" err="1">
                <a:latin typeface="Calibri" panose="020F0502020204030204" pitchFamily="34" charset="0"/>
              </a:rPr>
              <a:t>Börse</a:t>
            </a:r>
            <a:r>
              <a:rPr lang="en-GB" sz="900" dirty="0">
                <a:latin typeface="Calibri" panose="020F0502020204030204" pitchFamily="34" charset="0"/>
              </a:rPr>
              <a:t> Group or their licensors, which is used under license. Products (other than the indices) mentioned in this document are neither sponsored nor promoted, distributed, or in any other manner supported by STOXX, Deutsche </a:t>
            </a:r>
            <a:r>
              <a:rPr lang="en-GB" sz="900" dirty="0" err="1">
                <a:latin typeface="Calibri" panose="020F0502020204030204" pitchFamily="34" charset="0"/>
              </a:rPr>
              <a:t>Börse</a:t>
            </a:r>
            <a:r>
              <a:rPr lang="en-GB" sz="900" dirty="0">
                <a:latin typeface="Calibri" panose="020F0502020204030204" pitchFamily="34" charset="0"/>
              </a:rPr>
              <a:t> and their licensor, research partners or data providers and STOXX, Deutsche </a:t>
            </a:r>
            <a:r>
              <a:rPr lang="en-GB" sz="900" dirty="0" err="1">
                <a:latin typeface="Calibri" panose="020F0502020204030204" pitchFamily="34" charset="0"/>
              </a:rPr>
              <a:t>Börse</a:t>
            </a:r>
            <a:r>
              <a:rPr lang="en-GB" sz="900" dirty="0">
                <a:latin typeface="Calibri" panose="020F0502020204030204" pitchFamily="34" charset="0"/>
              </a:rPr>
              <a:t> and their licensor, research partners or data providers do not give any warranty, and exclude liability (whether in negligence or otherwise) with respect thereto generally or specifically in relation to any errors, omissions or interruptions in the </a:t>
            </a:r>
            <a:r>
              <a:rPr lang="en-GB" sz="900" dirty="0" err="1" smtClean="0">
                <a:latin typeface="Calibri" panose="020F0502020204030204" pitchFamily="34" charset="0"/>
              </a:rPr>
              <a:t>iSTOXX</a:t>
            </a:r>
            <a:r>
              <a:rPr lang="en-GB" sz="900" dirty="0" smtClean="0">
                <a:latin typeface="Calibri" panose="020F0502020204030204" pitchFamily="34" charset="0"/>
              </a:rPr>
              <a:t>® </a:t>
            </a:r>
            <a:r>
              <a:rPr lang="en-GB" sz="900" dirty="0">
                <a:latin typeface="Calibri" panose="020F0502020204030204" pitchFamily="34" charset="0"/>
              </a:rPr>
              <a:t>Europe Economic Growth Select Indices or their data. </a:t>
            </a:r>
          </a:p>
        </p:txBody>
      </p:sp>
    </p:spTree>
    <p:custDataLst>
      <p:tags r:id="rId1"/>
    </p:custDataLst>
    <p:extLst>
      <p:ext uri="{BB962C8B-B14F-4D97-AF65-F5344CB8AC3E}">
        <p14:creationId xmlns:p14="http://schemas.microsoft.com/office/powerpoint/2010/main" val="3307187120"/>
      </p:ext>
    </p:extLst>
  </p:cSld>
  <p:clrMapOvr>
    <a:masterClrMapping/>
  </p:clrMapOvr>
  <p:transition spd="slow">
    <p:wipe/>
  </p:transition>
</p:sld>
</file>

<file path=ppt/tags/tag1.xml><?xml version="1.0" encoding="utf-8"?>
<p:tagLst xmlns:a="http://schemas.openxmlformats.org/drawingml/2006/main" xmlns:r="http://schemas.openxmlformats.org/officeDocument/2006/relationships" xmlns:p="http://schemas.openxmlformats.org/presentationml/2006/main">
  <p:tag name="LAYOUT" val="ppLayoutCustom"/>
</p:tagLst>
</file>

<file path=ppt/tags/tag2.xml><?xml version="1.0" encoding="utf-8"?>
<p:tagLst xmlns:a="http://schemas.openxmlformats.org/drawingml/2006/main" xmlns:r="http://schemas.openxmlformats.org/officeDocument/2006/relationships" xmlns:p="http://schemas.openxmlformats.org/presentationml/2006/main">
  <p:tag name="DISCLAIMERID" val="Default_Portrait_Letter"/>
  <p:tag name="DISCLAIMERTIMESTAMP" val="2016/05/21 12:00 AM"/>
  <p:tag name="SSB" val="Default_Portrait_Letter"/>
  <p:tag name="LAYOUT" val="ppLayoutTitle"/>
</p:tagLst>
</file>

<file path=ppt/tags/tag3.xml><?xml version="1.0" encoding="utf-8"?>
<p:tagLst xmlns:a="http://schemas.openxmlformats.org/drawingml/2006/main" xmlns:r="http://schemas.openxmlformats.org/officeDocument/2006/relationships" xmlns:p="http://schemas.openxmlformats.org/presentationml/2006/main">
  <p:tag name="DISCLAIMERID" val="Default_Portrait_Letter"/>
  <p:tag name="DISCLAIMERTIMESTAMP" val="2016/05/21 12:00 AM"/>
  <p:tag name="SSB" val="Default_Portrait_Letter"/>
  <p:tag name="LAYOUT" val="ppLayoutTitle"/>
</p:tagLst>
</file>

<file path=ppt/tags/tag4.xml><?xml version="1.0" encoding="utf-8"?>
<p:tagLst xmlns:a="http://schemas.openxmlformats.org/drawingml/2006/main" xmlns:r="http://schemas.openxmlformats.org/officeDocument/2006/relationships" xmlns:p="http://schemas.openxmlformats.org/presentationml/2006/main">
  <p:tag name="DISCLAIMERID" val="Default_Portrait_Letter"/>
  <p:tag name="DISCLAIMERTIMESTAMP" val="2016/05/21 12:00 AM"/>
  <p:tag name="SSB" val="Default_Portrait_Letter"/>
  <p:tag name="LAYOUT" val="ppLayoutTitle"/>
</p:tagLst>
</file>

<file path=ppt/tags/tag5.xml><?xml version="1.0" encoding="utf-8"?>
<p:tagLst xmlns:a="http://schemas.openxmlformats.org/drawingml/2006/main" xmlns:r="http://schemas.openxmlformats.org/officeDocument/2006/relationships" xmlns:p="http://schemas.openxmlformats.org/presentationml/2006/main">
  <p:tag name="DISCLAIMERID" val="Default_Portrait_Letter"/>
  <p:tag name="DISCLAIMERTIMESTAMP" val="2016/05/21 12:00 AM"/>
  <p:tag name="SSB" val="Default_Portrait_Letter"/>
  <p:tag name="LAYOUT" val="ppLayoutTitle"/>
</p:tagLst>
</file>

<file path=ppt/theme/theme1.xml><?xml version="1.0" encoding="utf-8"?>
<a:theme xmlns:a="http://schemas.openxmlformats.org/drawingml/2006/main" name="ICG_Portrait(Letter)">
  <a:themeElements>
    <a:clrScheme name="ICG">
      <a:dk1>
        <a:srgbClr val="53565A"/>
      </a:dk1>
      <a:lt1>
        <a:srgbClr val="FFFFFF"/>
      </a:lt1>
      <a:dk2>
        <a:srgbClr val="99DFE3"/>
      </a:dk2>
      <a:lt2>
        <a:srgbClr val="00B0B9"/>
      </a:lt2>
      <a:accent1>
        <a:srgbClr val="002D72"/>
      </a:accent1>
      <a:accent2>
        <a:srgbClr val="99ABC7"/>
      </a:accent2>
      <a:accent3>
        <a:srgbClr val="00BDF2"/>
      </a:accent3>
      <a:accent4>
        <a:srgbClr val="99E4FA"/>
      </a:accent4>
      <a:accent5>
        <a:srgbClr val="53565A"/>
      </a:accent5>
      <a:accent6>
        <a:srgbClr val="97999B"/>
      </a:accent6>
      <a:hlink>
        <a:srgbClr val="00BDF2"/>
      </a:hlink>
      <a:folHlink>
        <a:srgbClr val="99DFE3"/>
      </a:folHlink>
    </a:clrScheme>
    <a:fontScheme name="ICG Fonts">
      <a:majorFont>
        <a:latin typeface="Arial"/>
        <a:ea typeface="STKaiti"/>
        <a:cs typeface=""/>
        <a:font script="Jpan" typeface="MS PGothic"/>
      </a:majorFont>
      <a:minorFont>
        <a:latin typeface="Arial"/>
        <a:ea typeface="STKaiti"/>
        <a:cs typeface=""/>
        <a:font script="Jpan" typeface="MS P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folHlink"/>
        </a:solidFill>
        <a:ln w="6350"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400" b="0" i="0" u="none" strike="noStrike" cap="none" normalizeH="0" baseline="0" dirty="0" smtClean="0">
            <a:ln>
              <a:noFill/>
            </a:ln>
            <a:solidFill>
              <a:schemeClr val="tx1"/>
            </a:solidFill>
            <a:effectLst/>
            <a:latin typeface="Arial" pitchFamily="34" charset="0"/>
            <a:ea typeface="+mj-ea"/>
          </a:defRPr>
        </a:defPPr>
      </a:lstStyle>
    </a:spDef>
    <a:lnDef>
      <a:spPr bwMode="auto">
        <a:solidFill>
          <a:schemeClr val="folHlink"/>
        </a:solidFill>
        <a:ln w="635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none" rtlCol="0">
        <a:spAutoFit/>
      </a:bodyPr>
      <a:lstStyle>
        <a:defPPr>
          <a:defRPr baseline="0" dirty="0">
            <a:ea typeface="+mj-ea"/>
          </a:defRPr>
        </a:defPPr>
      </a:lstStyle>
    </a:txDef>
  </a:objectDefaults>
  <a:extraClrSchemeLst/>
  <a:custClrLst>
    <a:custClr name="Goldenrod">
      <a:srgbClr val="C99700"/>
    </a:custClr>
    <a:custClr name="Goldenrod Tint">
      <a:srgbClr val="E9D599"/>
    </a:custClr>
    <a:custClr name="Forest">
      <a:srgbClr val="00843D"/>
    </a:custClr>
    <a:custClr name="Forest Tint">
      <a:srgbClr val="99CEB1"/>
    </a:custClr>
    <a:custClr name="Plum">
      <a:srgbClr val="890C58"/>
    </a:custClr>
    <a:custClr name="Plum Tint">
      <a:srgbClr val="D09EBC"/>
    </a:custClr>
    <a:custClr name="Olive">
      <a:srgbClr val="949300"/>
    </a:custClr>
    <a:custClr name="Olive Tint">
      <a:srgbClr val="D4D499"/>
    </a:custClr>
    <a:custClr name="White">
      <a:srgbClr val="FFFFFF"/>
    </a:custClr>
    <a:custClr name="White">
      <a:srgbClr val="FFFFFF"/>
    </a:custClr>
    <a:custClr name="Teal">
      <a:srgbClr val="007377"/>
    </a:custClr>
    <a:custClr name="Teal Tint">
      <a:srgbClr val="99C7C9"/>
    </a:custClr>
    <a:custClr name="Tangerine">
      <a:srgbClr val="ED8B00"/>
    </a:custClr>
    <a:custClr name="Tangerine Tint">
      <a:srgbClr val="F8D199"/>
    </a:custClr>
    <a:custClr name="Purple">
      <a:srgbClr val="6B3077"/>
    </a:custClr>
    <a:custClr name="Purple Tint">
      <a:srgbClr val="C4ACC9"/>
    </a:custClr>
    <a:custClr name="Green">
      <a:srgbClr val="84BD00"/>
    </a:custClr>
    <a:custClr name="Green Tint">
      <a:srgbClr val="CEE599"/>
    </a:custClr>
    <a:custClr name="White">
      <a:srgbClr val="FFFFFF"/>
    </a:custClr>
    <a:custClr name="White">
      <a:srgbClr val="FFFFFF"/>
    </a:custClr>
    <a:custClr name="Burnt Orange">
      <a:srgbClr val="CB6015"/>
    </a:custClr>
    <a:custClr name="Citi Cyan Tint (20%)">
      <a:srgbClr val="CCF2FC"/>
    </a:custClr>
    <a:custClr name="Citi Light Gray Tint(20%)">
      <a:srgbClr val="EAEBEB"/>
    </a:custClr>
  </a:custClr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XMLData TextToDisplay="%EMAILADDRESS%">LR86245@imceu.eu.ssmb.com</XMLData>
</file>

<file path=customXml/item2.xml><?xml version="1.0" encoding="utf-8"?>
<XMLData TextToDisplay="%USERNAME%">lr86245</XMLData>
</file>

<file path=customXml/item3.xml><?xml version="1.0" encoding="utf-8"?>
<XMLData TextToDisplay="%HOSTNAME%">LDNGLMWA300885.eur.nsroot.net</XMLData>
</file>

<file path=customXml/item4.xml><?xml version="1.0" encoding="utf-8"?>
<XMLData TextToDisplay="%CLASSIFICATIONDATETIME%">08:48 09/08/2018</XMLData>
</file>

<file path=customXml/item5.xml><?xml version="1.0" encoding="utf-8"?>
<XMLData TextToDisplay="%DOCUMENTGUID%">{00000000-0000-0000-0000-000000000000}</XMLData>
</file>

<file path=customXml/item6.xml><?xml version="1.0" encoding="utf-8"?>
<XMLData TextToDisplay="RightsWATCHMark">7|CITI-No PII-Public|{00000000-0000-0000-0000-000000000000}</XMLData>
</file>

<file path=customXml/itemProps1.xml><?xml version="1.0" encoding="utf-8"?>
<ds:datastoreItem xmlns:ds="http://schemas.openxmlformats.org/officeDocument/2006/customXml" ds:itemID="{D1D7EDB8-0439-47FD-ADAB-82A513C90DEA}">
  <ds:schemaRefs/>
</ds:datastoreItem>
</file>

<file path=customXml/itemProps2.xml><?xml version="1.0" encoding="utf-8"?>
<ds:datastoreItem xmlns:ds="http://schemas.openxmlformats.org/officeDocument/2006/customXml" ds:itemID="{F324B041-0596-43D2-9D80-1D1BA17E944E}">
  <ds:schemaRefs/>
</ds:datastoreItem>
</file>

<file path=customXml/itemProps3.xml><?xml version="1.0" encoding="utf-8"?>
<ds:datastoreItem xmlns:ds="http://schemas.openxmlformats.org/officeDocument/2006/customXml" ds:itemID="{EAD65B64-0F97-45C5-B4C1-2DBDC3496D5D}">
  <ds:schemaRefs/>
</ds:datastoreItem>
</file>

<file path=customXml/itemProps4.xml><?xml version="1.0" encoding="utf-8"?>
<ds:datastoreItem xmlns:ds="http://schemas.openxmlformats.org/officeDocument/2006/customXml" ds:itemID="{B9E0D468-0BF1-4853-B10D-4497CE700773}">
  <ds:schemaRefs/>
</ds:datastoreItem>
</file>

<file path=customXml/itemProps5.xml><?xml version="1.0" encoding="utf-8"?>
<ds:datastoreItem xmlns:ds="http://schemas.openxmlformats.org/officeDocument/2006/customXml" ds:itemID="{BD59ACB7-9B0E-410C-8E50-7BCCB455D49E}">
  <ds:schemaRefs/>
</ds:datastoreItem>
</file>

<file path=customXml/itemProps6.xml><?xml version="1.0" encoding="utf-8"?>
<ds:datastoreItem xmlns:ds="http://schemas.openxmlformats.org/officeDocument/2006/customXml" ds:itemID="{0A9473F1-3F69-4E3D-A683-B2A3B3AB3BC9}">
  <ds:schemaRefs/>
</ds:datastoreItem>
</file>

<file path=docProps/app.xml><?xml version="1.0" encoding="utf-8"?>
<Properties xmlns="http://schemas.openxmlformats.org/officeDocument/2006/extended-properties" xmlns:vt="http://schemas.openxmlformats.org/officeDocument/2006/docPropsVTypes">
  <Template>ICG_Portrait(Letter)</Template>
  <TotalTime>20181</TotalTime>
  <Words>3905</Words>
  <Application>Microsoft Office PowerPoint</Application>
  <PresentationFormat>Letter (8.5x11 hüvelyk)</PresentationFormat>
  <Paragraphs>162</Paragraphs>
  <Slides>5</Slides>
  <Notes>0</Notes>
  <HiddenSlides>0</HiddenSlides>
  <MMClips>0</MMClips>
  <ScaleCrop>false</ScaleCrop>
  <HeadingPairs>
    <vt:vector size="4" baseType="variant">
      <vt:variant>
        <vt:lpstr>Téma</vt:lpstr>
      </vt:variant>
      <vt:variant>
        <vt:i4>1</vt:i4>
      </vt:variant>
      <vt:variant>
        <vt:lpstr>Diacímek</vt:lpstr>
      </vt:variant>
      <vt:variant>
        <vt:i4>5</vt:i4>
      </vt:variant>
    </vt:vector>
  </HeadingPairs>
  <TitlesOfParts>
    <vt:vector size="6" baseType="lpstr">
      <vt:lpstr>ICG_Portrait(Letter)</vt:lpstr>
      <vt:lpstr>4 Year 95% Capital Protected Participation Notes</vt:lpstr>
      <vt:lpstr>PowerPoint bemutató</vt:lpstr>
      <vt:lpstr>PowerPoint bemutató</vt:lpstr>
      <vt:lpstr>PowerPoint bemutató</vt:lpstr>
      <vt:lpstr>PowerPoint bemutató</vt:lpstr>
    </vt:vector>
  </TitlesOfParts>
  <Company>Citigroup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Arranging Text Under Headings</dc:title>
  <dc:creator>Ravikrishnan, Gitesh Deepika [CCC-OT NE]</dc:creator>
  <cp:lastModifiedBy>Lukács Miklós</cp:lastModifiedBy>
  <cp:revision>217</cp:revision>
  <cp:lastPrinted>2018-10-02T14:31:43Z</cp:lastPrinted>
  <dcterms:created xsi:type="dcterms:W3CDTF">2018-05-09T14:31:02Z</dcterms:created>
  <dcterms:modified xsi:type="dcterms:W3CDTF">2018-10-11T13:30:07Z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OCOpt">
    <vt:lpwstr>1</vt:lpwstr>
  </property>
  <property fmtid="{D5CDD505-2E9C-101B-9397-08002B2CF9AE}" pid="3" name="PB_DisclaimerDB">
    <vt:bool>true</vt:bool>
  </property>
  <property fmtid="{D5CDD505-2E9C-101B-9397-08002B2CF9AE}" pid="4" name="ICGToolkitIsDisclaimer">
    <vt:bool>true</vt:bool>
  </property>
  <property fmtid="{D5CDD505-2E9C-101B-9397-08002B2CF9AE}" pid="5" name="PNSOpt">
    <vt:lpwstr>1s</vt:lpwstr>
  </property>
  <property fmtid="{D5CDD505-2E9C-101B-9397-08002B2CF9AE}" pid="6" name="RightsWATCHMark">
    <vt:lpwstr>7|CITI-No PII-Public|{00000000-0000-0000-0000-000000000000}</vt:lpwstr>
  </property>
  <property fmtid="{D5CDD505-2E9C-101B-9397-08002B2CF9AE}" pid="7" name="Pitchbook Compatible">
    <vt:lpwstr>Yes</vt:lpwstr>
  </property>
</Properties>
</file>